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reptunghi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reptunghi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reptunghi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reptunghi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u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o-RO" smtClean="0"/>
              <a:t>Clic pentru a edita stilul de subtitlu</a:t>
            </a:r>
            <a:endParaRPr kumimoji="0" lang="en-US"/>
          </a:p>
        </p:txBody>
      </p:sp>
      <p:sp>
        <p:nvSpPr>
          <p:cNvPr id="28" name="Substituent dată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17" name="Substituent subsol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Conector drep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reptunghi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ubstituent număr diapozitiv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" name="Titlu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ptunghi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reptunghi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reptunghi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reptunghi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reptunghi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reptunghi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drep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" name="Substituent conținut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reptunghi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reptunghi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reptunghi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reptunghi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reptunghi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13" name="Dreptunghi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reptunghi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8" name="Conector drep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8" name="Conector drep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ubstituent conținut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2" name="Substituent conținut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ț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drep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reptunghi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reptunghi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reptunghi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reptunghi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reptunghi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reptunghi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o-RO"/>
          </a:p>
        </p:txBody>
      </p:sp>
      <p:sp>
        <p:nvSpPr>
          <p:cNvPr id="15" name="Conector drep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ubstituent conținut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6" name="Substituent conținut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23" name="Titlu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reptunghi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reptunghi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reptunghi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reptunghi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reptunghi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reptunghi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ținut cu legend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reptunghi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reptunghi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reptunghi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reptunghi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reptunghi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8" name="Dreptunghi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drep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ubstituent conținut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o-RO" smtClean="0"/>
              <a:t>Clic pentru editare stiluri text Coordonator</a:t>
            </a:r>
          </a:p>
          <a:p>
            <a:pPr lvl="1" eaLnBrk="1" latinLnBrk="0" hangingPunct="1"/>
            <a:r>
              <a:rPr lang="ro-RO" smtClean="0"/>
              <a:t>Al doilea nivel</a:t>
            </a:r>
          </a:p>
          <a:p>
            <a:pPr lvl="2" eaLnBrk="1" latinLnBrk="0" hangingPunct="1"/>
            <a:r>
              <a:rPr lang="ro-RO" smtClean="0"/>
              <a:t>Al treilea nivel</a:t>
            </a:r>
          </a:p>
          <a:p>
            <a:pPr lvl="3" eaLnBrk="1" latinLnBrk="0" hangingPunct="1"/>
            <a:r>
              <a:rPr lang="ro-RO" smtClean="0"/>
              <a:t>Al patrulea nivel</a:t>
            </a:r>
          </a:p>
          <a:p>
            <a:pPr lvl="4" eaLnBrk="1" latinLnBrk="0" hangingPunct="1"/>
            <a:r>
              <a:rPr lang="ro-RO" smtClean="0"/>
              <a:t>Al cincilea nivel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21" name="Dreptunghi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drep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reptunghi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reptunghi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reptunghi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reptunghi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reptunghi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reptunghi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o-RO" smtClean="0"/>
              <a:t>Faceți clic pe pictogramă pentru a adăuga o imagine</a:t>
            </a:r>
            <a:endParaRPr kumimoji="0" lang="en-US" dirty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</p:txBody>
      </p:sp>
      <p:sp>
        <p:nvSpPr>
          <p:cNvPr id="22" name="Dreptunghi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reptunghi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reptunghi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reptunghi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reptunghi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reptunghi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ubstituent dată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E5CAE3-E66C-483F-9A91-133D66834A8A}" type="datetimeFigureOut">
              <a:rPr lang="ro-RO" smtClean="0"/>
              <a:t>28.10.2012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o-RO"/>
          </a:p>
        </p:txBody>
      </p:sp>
      <p:sp>
        <p:nvSpPr>
          <p:cNvPr id="8" name="Dreptunghi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drep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ubstituent număr diapozitiv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D8D6F0-A759-4B40-A209-1431F2B80A59}" type="slidenum">
              <a:rPr lang="ro-RO" smtClean="0"/>
              <a:t>‹#›</a:t>
            </a:fld>
            <a:endParaRPr lang="ro-RO"/>
          </a:p>
        </p:txBody>
      </p:sp>
      <p:sp>
        <p:nvSpPr>
          <p:cNvPr id="22" name="Substituent titl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o-RO" smtClean="0"/>
              <a:t>Clic pentru editare stil titlu</a:t>
            </a:r>
            <a:endParaRPr kumimoji="0" lang="en-US"/>
          </a:p>
        </p:txBody>
      </p:sp>
      <p:sp>
        <p:nvSpPr>
          <p:cNvPr id="13" name="Substituent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o-RO" smtClean="0"/>
              <a:t>Clic pentru editare stiluri text Coordonator</a:t>
            </a:r>
          </a:p>
          <a:p>
            <a:pPr lvl="1" eaLnBrk="1" latinLnBrk="0" hangingPunct="1"/>
            <a:r>
              <a:rPr kumimoji="0" lang="ro-RO" smtClean="0"/>
              <a:t>Al doilea nivel</a:t>
            </a:r>
          </a:p>
          <a:p>
            <a:pPr lvl="2" eaLnBrk="1" latinLnBrk="0" hangingPunct="1"/>
            <a:r>
              <a:rPr kumimoji="0" lang="ro-RO" smtClean="0"/>
              <a:t>Al treilea nivel</a:t>
            </a:r>
          </a:p>
          <a:p>
            <a:pPr lvl="3" eaLnBrk="1" latinLnBrk="0" hangingPunct="1"/>
            <a:r>
              <a:rPr kumimoji="0" lang="ro-RO" smtClean="0"/>
              <a:t>Al patrulea nivel</a:t>
            </a:r>
          </a:p>
          <a:p>
            <a:pPr lvl="4" eaLnBrk="1" latinLnBrk="0" hangingPunct="1"/>
            <a:r>
              <a:rPr kumimoji="0" lang="ro-RO" smtClean="0"/>
              <a:t>Al cincilea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S t r u c t u r i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/>
              <a:t>a l t e r n a t i v e</a:t>
            </a:r>
            <a:r>
              <a:rPr lang="pt-BR" b="1" dirty="0"/>
              <a:t/>
            </a:r>
            <a:br>
              <a:rPr lang="pt-BR" b="1" dirty="0"/>
            </a:br>
            <a:r>
              <a:rPr lang="pt-BR" dirty="0"/>
              <a:t> </a:t>
            </a:r>
            <a:br>
              <a:rPr lang="pt-BR" dirty="0"/>
            </a:b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79706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o-RO" b="1" i="1" dirty="0"/>
              <a:t>a) Instrucţiunea </a:t>
            </a:r>
            <a:r>
              <a:rPr lang="ro-RO" b="1" i="1" dirty="0" err="1"/>
              <a:t>if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o-RO" sz="2400" dirty="0"/>
              <a:t>Structurile alternative dirijează execuţia unei secvenţe de instrucţiuni (</a:t>
            </a:r>
            <a:r>
              <a:rPr lang="ro-RO" sz="2400" i="1" dirty="0"/>
              <a:t>s1 </a:t>
            </a:r>
            <a:r>
              <a:rPr lang="ro-RO" sz="2400" dirty="0"/>
              <a:t>sau </a:t>
            </a:r>
            <a:r>
              <a:rPr lang="ro-RO" sz="2400" i="1" dirty="0"/>
              <a:t>s2</a:t>
            </a:r>
            <a:r>
              <a:rPr lang="ro-RO" sz="2400" dirty="0"/>
              <a:t>) in funcţie de valoarea unei condiţii plasate in blocul de decizie. Aceste structuri se codifica prin instrucţiunea </a:t>
            </a:r>
            <a:r>
              <a:rPr lang="ro-RO" sz="2400" i="1" dirty="0" err="1"/>
              <a:t>if</a:t>
            </a:r>
            <a:r>
              <a:rPr lang="ro-RO" sz="2400" i="1" dirty="0"/>
              <a:t>. </a:t>
            </a:r>
            <a:r>
              <a:rPr lang="ro-RO" sz="2400" dirty="0"/>
              <a:t>Dacă secvenţa </a:t>
            </a:r>
            <a:r>
              <a:rPr lang="ro-RO" sz="2400" i="1" dirty="0"/>
              <a:t>s1</a:t>
            </a:r>
            <a:r>
              <a:rPr lang="ro-RO" sz="2400" dirty="0"/>
              <a:t> sau </a:t>
            </a:r>
            <a:r>
              <a:rPr lang="ro-RO" sz="2400" i="1" dirty="0"/>
              <a:t>s2</a:t>
            </a:r>
            <a:r>
              <a:rPr lang="ro-RO" sz="2400" dirty="0"/>
              <a:t> conţine mai multe instrucţiuni, acestea sunt introduse intr-un bloc de instrucţiuni. Dacă </a:t>
            </a:r>
            <a:endParaRPr lang="ro-RO" sz="2400" dirty="0" smtClean="0"/>
          </a:p>
          <a:p>
            <a:pPr marL="0" indent="0">
              <a:buNone/>
            </a:pPr>
            <a:r>
              <a:rPr lang="ro-RO" sz="2400" dirty="0" smtClean="0"/>
              <a:t>    secvenţa </a:t>
            </a:r>
            <a:r>
              <a:rPr lang="ro-RO" sz="2400" i="1" dirty="0"/>
              <a:t>s2</a:t>
            </a:r>
            <a:r>
              <a:rPr lang="ro-RO" sz="2400" dirty="0"/>
              <a:t> este </a:t>
            </a:r>
            <a:r>
              <a:rPr lang="ro-RO" sz="2400" dirty="0" smtClean="0"/>
              <a:t>vida</a:t>
            </a:r>
          </a:p>
          <a:p>
            <a:pPr marL="0" indent="0">
              <a:buNone/>
            </a:pPr>
            <a:r>
              <a:rPr lang="ro-RO" sz="2400" dirty="0" smtClean="0"/>
              <a:t> </a:t>
            </a:r>
            <a:r>
              <a:rPr lang="ro-RO" sz="2400" dirty="0"/>
              <a:t>(structura </a:t>
            </a:r>
            <a:r>
              <a:rPr lang="ro-RO" sz="2400" dirty="0" err="1"/>
              <a:t>pseudoalternativă</a:t>
            </a:r>
            <a:r>
              <a:rPr lang="ro-RO" sz="2400" dirty="0" smtClean="0"/>
              <a:t>),</a:t>
            </a:r>
          </a:p>
          <a:p>
            <a:pPr marL="0" indent="0">
              <a:buNone/>
            </a:pPr>
            <a:r>
              <a:rPr lang="ro-RO" sz="2400" dirty="0" smtClean="0"/>
              <a:t> </a:t>
            </a:r>
            <a:r>
              <a:rPr lang="ro-RO" sz="2400" dirty="0"/>
              <a:t>instrucţiunea </a:t>
            </a:r>
            <a:r>
              <a:rPr lang="ro-RO" sz="2400" i="1" dirty="0" err="1"/>
              <a:t>if</a:t>
            </a:r>
            <a:r>
              <a:rPr lang="ro-RO" sz="2400" dirty="0"/>
              <a:t> nu are ramura </a:t>
            </a:r>
            <a:endParaRPr lang="ro-RO" sz="2400" dirty="0" smtClean="0"/>
          </a:p>
          <a:p>
            <a:pPr marL="0" indent="0">
              <a:buNone/>
            </a:pPr>
            <a:r>
              <a:rPr lang="ro-RO" sz="2400" i="1" dirty="0" err="1" smtClean="0"/>
              <a:t>else</a:t>
            </a:r>
            <a:r>
              <a:rPr lang="ro-RO" sz="2400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501008"/>
            <a:ext cx="4464496" cy="3147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855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/>
              <a:t>Sintaxa instrucţiunii </a:t>
            </a:r>
            <a:r>
              <a:rPr lang="ro-RO" b="1" dirty="0" err="1"/>
              <a:t>if</a:t>
            </a:r>
            <a:r>
              <a:rPr lang="ro-RO" b="1" dirty="0"/>
              <a:t/>
            </a:r>
            <a:br>
              <a:rPr lang="ro-RO" b="1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i="1" dirty="0" smtClean="0"/>
              <a:t>    </a:t>
            </a:r>
            <a:r>
              <a:rPr lang="ro-RO" b="1" i="1" dirty="0" err="1" smtClean="0"/>
              <a:t>if</a:t>
            </a:r>
            <a:r>
              <a:rPr lang="ro-RO" i="1" dirty="0" smtClean="0"/>
              <a:t>(</a:t>
            </a:r>
            <a:r>
              <a:rPr lang="ro-RO" i="1" dirty="0" err="1" smtClean="0"/>
              <a:t>cond</a:t>
            </a:r>
            <a:r>
              <a:rPr lang="ro-RO" i="1" dirty="0" smtClean="0"/>
              <a:t>_logica</a:t>
            </a:r>
            <a:r>
              <a:rPr lang="ro-RO" i="1" dirty="0"/>
              <a:t>)</a:t>
            </a:r>
            <a:endParaRPr lang="ro-RO" dirty="0"/>
          </a:p>
          <a:p>
            <a:pPr marL="0" indent="0" algn="ctr">
              <a:buNone/>
            </a:pPr>
            <a:r>
              <a:rPr lang="ro-RO" i="1" dirty="0" smtClean="0"/>
              <a:t>       s1</a:t>
            </a:r>
            <a:r>
              <a:rPr lang="ro-RO" i="1" dirty="0"/>
              <a:t>;</a:t>
            </a:r>
            <a:endParaRPr lang="ro-RO" dirty="0"/>
          </a:p>
          <a:p>
            <a:pPr marL="0" indent="0" algn="ctr">
              <a:buNone/>
            </a:pPr>
            <a:r>
              <a:rPr lang="ro-RO" b="1" i="1" dirty="0" smtClean="0"/>
              <a:t>         </a:t>
            </a:r>
            <a:r>
              <a:rPr lang="ro-RO" b="1" i="1" dirty="0" err="1" smtClean="0"/>
              <a:t>else</a:t>
            </a:r>
            <a:endParaRPr lang="ro-RO" dirty="0"/>
          </a:p>
          <a:p>
            <a:pPr marL="0" indent="0" algn="ctr">
              <a:buNone/>
            </a:pPr>
            <a:r>
              <a:rPr lang="ro-RO" i="1" dirty="0" smtClean="0"/>
              <a:t>       s2</a:t>
            </a:r>
            <a:r>
              <a:rPr lang="ro-RO" i="1" dirty="0"/>
              <a:t>;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542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rmAutofit/>
          </a:bodyPr>
          <a:lstStyle/>
          <a:p>
            <a:r>
              <a:rPr lang="ro-RO" dirty="0" smtClean="0"/>
              <a:t>Exemplu: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ro-RO" dirty="0"/>
              <a:t>Rezolvarea ecuaţiei de gradul I, de forma </a:t>
            </a:r>
            <a:r>
              <a:rPr lang="ro-RO" i="1" dirty="0"/>
              <a:t>ax+b=0, </a:t>
            </a:r>
            <a:r>
              <a:rPr lang="ro-RO" dirty="0"/>
              <a:t>cu coeficienţi reali.</a:t>
            </a:r>
          </a:p>
          <a:p>
            <a:pPr marL="0" indent="0">
              <a:buNone/>
            </a:pPr>
            <a:r>
              <a:rPr lang="ro-RO" i="1" dirty="0" smtClean="0"/>
              <a:t>#</a:t>
            </a:r>
            <a:r>
              <a:rPr lang="ro-RO" i="1" dirty="0"/>
              <a:t>include&lt;</a:t>
            </a:r>
            <a:r>
              <a:rPr lang="ro-RO" i="1" dirty="0" err="1"/>
              <a:t>iostream.h</a:t>
            </a:r>
            <a:r>
              <a:rPr lang="ro-RO" i="1" dirty="0"/>
              <a:t>&gt;</a:t>
            </a:r>
            <a:br>
              <a:rPr lang="ro-RO" i="1" dirty="0"/>
            </a:br>
            <a:r>
              <a:rPr lang="ro-RO" i="1" dirty="0" err="1"/>
              <a:t>void</a:t>
            </a:r>
            <a:r>
              <a:rPr lang="ro-RO" i="1" dirty="0"/>
              <a:t> </a:t>
            </a:r>
            <a:r>
              <a:rPr lang="ro-RO" i="1" dirty="0" err="1"/>
              <a:t>main</a:t>
            </a:r>
            <a:r>
              <a:rPr lang="ro-RO" i="1" dirty="0"/>
              <a:t>()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{ </a:t>
            </a:r>
            <a:r>
              <a:rPr lang="ro-RO" i="1" dirty="0" err="1"/>
              <a:t>float</a:t>
            </a:r>
            <a:r>
              <a:rPr lang="ro-RO" i="1" dirty="0"/>
              <a:t> a,b,x;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</a:t>
            </a:r>
            <a:r>
              <a:rPr lang="ro-RO" i="1" dirty="0" err="1" smtClean="0"/>
              <a:t>cout</a:t>
            </a:r>
            <a:r>
              <a:rPr lang="ro-RO" i="1" dirty="0"/>
              <a:t>&lt;&lt; </a:t>
            </a:r>
            <a:r>
              <a:rPr lang="en-US" i="1" dirty="0" smtClean="0"/>
              <a:t>“</a:t>
            </a:r>
            <a:r>
              <a:rPr lang="ro-RO" i="1" dirty="0" smtClean="0"/>
              <a:t>a=</a:t>
            </a:r>
            <a:r>
              <a:rPr lang="en-US" i="1" dirty="0" smtClean="0"/>
              <a:t>“</a:t>
            </a:r>
            <a:r>
              <a:rPr lang="ro-RO" i="1" dirty="0" smtClean="0"/>
              <a:t> </a:t>
            </a:r>
            <a:r>
              <a:rPr lang="ro-RO" i="1" dirty="0"/>
              <a:t>cin&gt;&gt;a;</a:t>
            </a:r>
            <a:r>
              <a:rPr lang="ro-RO" i="1" dirty="0" err="1"/>
              <a:t>cout</a:t>
            </a:r>
            <a:r>
              <a:rPr lang="ro-RO" i="1" dirty="0"/>
              <a:t>&lt;&lt; </a:t>
            </a:r>
            <a:r>
              <a:rPr lang="en-US" i="1" dirty="0" smtClean="0"/>
              <a:t>“</a:t>
            </a:r>
            <a:r>
              <a:rPr lang="ro-RO" i="1" dirty="0" smtClean="0"/>
              <a:t>b=</a:t>
            </a:r>
            <a:r>
              <a:rPr lang="en-US" i="1" dirty="0" smtClean="0"/>
              <a:t>“</a:t>
            </a:r>
            <a:r>
              <a:rPr lang="ro-RO" i="1" dirty="0" smtClean="0"/>
              <a:t>;</a:t>
            </a:r>
            <a:r>
              <a:rPr lang="ro-RO" i="1" dirty="0"/>
              <a:t>cin&gt;&gt;b;</a:t>
            </a:r>
            <a:endParaRPr lang="ro-RO" dirty="0"/>
          </a:p>
          <a:p>
            <a:pPr marL="0" indent="0">
              <a:buNone/>
            </a:pPr>
            <a:r>
              <a:rPr lang="ro-RO" b="1" i="1" dirty="0" smtClean="0"/>
              <a:t>     </a:t>
            </a:r>
            <a:r>
              <a:rPr lang="ro-RO" b="1" i="1" dirty="0" err="1" smtClean="0"/>
              <a:t>if</a:t>
            </a:r>
            <a:r>
              <a:rPr lang="ro-RO" i="1" dirty="0" smtClean="0"/>
              <a:t>(a</a:t>
            </a:r>
            <a:r>
              <a:rPr lang="ro-RO" i="1" dirty="0"/>
              <a:t>!=0)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{ </a:t>
            </a:r>
            <a:r>
              <a:rPr lang="ro-RO" i="1" dirty="0"/>
              <a:t>x=</a:t>
            </a:r>
            <a:r>
              <a:rPr lang="ro-RO" i="1" dirty="0" err="1"/>
              <a:t>-b</a:t>
            </a:r>
            <a:r>
              <a:rPr lang="ro-RO" i="1" dirty="0"/>
              <a:t>/a;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 </a:t>
            </a:r>
            <a:r>
              <a:rPr lang="ro-RO" i="1" dirty="0" err="1" smtClean="0"/>
              <a:t>cout</a:t>
            </a:r>
            <a:r>
              <a:rPr lang="ro-RO" i="1" dirty="0"/>
              <a:t>&lt;&lt; </a:t>
            </a:r>
            <a:r>
              <a:rPr lang="en-US" i="1" dirty="0" smtClean="0"/>
              <a:t>“</a:t>
            </a:r>
            <a:r>
              <a:rPr lang="ro-RO" i="1" dirty="0" err="1" smtClean="0"/>
              <a:t>ec.compatibila</a:t>
            </a:r>
            <a:r>
              <a:rPr lang="ro-RO" i="1" dirty="0" smtClean="0"/>
              <a:t> </a:t>
            </a:r>
            <a:r>
              <a:rPr lang="ro-RO" i="1" dirty="0" err="1"/>
              <a:t>deterinata</a:t>
            </a:r>
            <a:r>
              <a:rPr lang="ro-RO" i="1" dirty="0"/>
              <a:t> x</a:t>
            </a:r>
            <a:r>
              <a:rPr lang="ro-RO" i="1" dirty="0" smtClean="0"/>
              <a:t>=</a:t>
            </a:r>
            <a:r>
              <a:rPr lang="en-US" i="1" dirty="0" smtClean="0"/>
              <a:t>“</a:t>
            </a:r>
            <a:r>
              <a:rPr lang="ro-RO" i="1" dirty="0" smtClean="0"/>
              <a:t> </a:t>
            </a:r>
            <a:r>
              <a:rPr lang="ro-RO" i="1" dirty="0"/>
              <a:t>&lt;&lt;x;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}</a:t>
            </a:r>
            <a:endParaRPr lang="ro-RO" dirty="0"/>
          </a:p>
          <a:p>
            <a:pPr marL="0" indent="0">
              <a:buNone/>
            </a:pPr>
            <a:r>
              <a:rPr lang="ro-RO" b="1" i="1" dirty="0" smtClean="0"/>
              <a:t>       </a:t>
            </a:r>
            <a:r>
              <a:rPr lang="ro-RO" b="1" i="1" dirty="0" err="1" smtClean="0"/>
              <a:t>else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 </a:t>
            </a:r>
            <a:r>
              <a:rPr lang="ro-RO" i="1" dirty="0" err="1" smtClean="0"/>
              <a:t>if</a:t>
            </a:r>
            <a:r>
              <a:rPr lang="ro-RO" i="1" dirty="0" smtClean="0"/>
              <a:t>(b</a:t>
            </a:r>
            <a:r>
              <a:rPr lang="ro-RO" i="1" dirty="0"/>
              <a:t>!=0)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 </a:t>
            </a:r>
            <a:r>
              <a:rPr lang="ro-RO" i="1" dirty="0" err="1" smtClean="0"/>
              <a:t>cout</a:t>
            </a:r>
            <a:r>
              <a:rPr lang="ro-RO" i="1" dirty="0"/>
              <a:t>&lt;&lt; </a:t>
            </a:r>
            <a:r>
              <a:rPr lang="en-US" i="1" dirty="0" smtClean="0"/>
              <a:t>“</a:t>
            </a:r>
            <a:r>
              <a:rPr lang="ro-RO" i="1" dirty="0" err="1" smtClean="0"/>
              <a:t>ec.incompatibila</a:t>
            </a:r>
            <a:r>
              <a:rPr lang="en-US" i="1" dirty="0" smtClean="0"/>
              <a:t>”</a:t>
            </a:r>
            <a:r>
              <a:rPr lang="ro-RO" i="1" dirty="0" smtClean="0"/>
              <a:t>;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 </a:t>
            </a:r>
            <a:r>
              <a:rPr lang="ro-RO" i="1" dirty="0" err="1" smtClean="0"/>
              <a:t>else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</a:t>
            </a:r>
            <a:r>
              <a:rPr lang="ro-RO" i="1" dirty="0" err="1" smtClean="0"/>
              <a:t>cout</a:t>
            </a:r>
            <a:r>
              <a:rPr lang="ro-RO" i="1" dirty="0"/>
              <a:t>&lt;&lt; </a:t>
            </a:r>
            <a:r>
              <a:rPr lang="en-US" i="1" dirty="0" smtClean="0"/>
              <a:t>“</a:t>
            </a:r>
            <a:r>
              <a:rPr lang="ro-RO" i="1" dirty="0" err="1" smtClean="0"/>
              <a:t>ec.compatibila</a:t>
            </a:r>
            <a:r>
              <a:rPr lang="ro-RO" i="1" dirty="0" smtClean="0"/>
              <a:t> </a:t>
            </a:r>
            <a:r>
              <a:rPr lang="ro-RO" i="1" dirty="0"/>
              <a:t>nedeterminata </a:t>
            </a:r>
            <a:r>
              <a:rPr lang="en-US" i="1" dirty="0" smtClean="0"/>
              <a:t>“</a:t>
            </a:r>
            <a:r>
              <a:rPr lang="ro-RO" i="1" dirty="0" smtClean="0"/>
              <a:t>;</a:t>
            </a:r>
            <a:endParaRPr lang="ro-RO" dirty="0"/>
          </a:p>
          <a:p>
            <a:pPr marL="0" indent="0">
              <a:buNone/>
            </a:pPr>
            <a:r>
              <a:rPr lang="ro-RO" i="1" dirty="0" smtClean="0"/>
              <a:t>         }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859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i="1" dirty="0"/>
              <a:t>b) Instrucţiunea de selecţie</a:t>
            </a:r>
            <a:r>
              <a:rPr lang="ro-RO" b="1" dirty="0"/>
              <a:t/>
            </a:r>
            <a:br>
              <a:rPr lang="ro-RO" b="1" dirty="0"/>
            </a:b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dirty="0"/>
              <a:t>Structura alternativa de selecţie dirijează execuţia unei secvenţe de instrucţiuni (s1,s2, .. ,</a:t>
            </a:r>
            <a:r>
              <a:rPr lang="ro-RO" dirty="0" err="1"/>
              <a:t>sn</a:t>
            </a:r>
            <a:r>
              <a:rPr lang="ro-RO" dirty="0"/>
              <a:t>) in funcţie de valoarea unui selector.</a:t>
            </a:r>
          </a:p>
        </p:txBody>
      </p:sp>
    </p:spTree>
    <p:extLst>
      <p:ext uri="{BB962C8B-B14F-4D97-AF65-F5344CB8AC3E}">
        <p14:creationId xmlns:p14="http://schemas.microsoft.com/office/powerpoint/2010/main" val="228658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i="1" dirty="0"/>
              <a:t>Sintaxa instrucţiunii de selecţie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i="1" dirty="0" smtClean="0"/>
              <a:t>switch</a:t>
            </a:r>
            <a:r>
              <a:rPr lang="en-US" sz="2800" i="1" dirty="0" smtClean="0"/>
              <a:t>(selector)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/>
              <a:t>       {</a:t>
            </a:r>
            <a:r>
              <a:rPr lang="en-US" sz="2800" b="1" i="1" dirty="0" smtClean="0"/>
              <a:t>case</a:t>
            </a:r>
            <a:r>
              <a:rPr lang="en-US" sz="2800" i="1" dirty="0" smtClean="0"/>
              <a:t> v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 :s1;</a:t>
            </a:r>
            <a:r>
              <a:rPr lang="en-US" sz="2800" b="1" i="1" dirty="0" smtClean="0"/>
              <a:t>break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i="1" dirty="0" smtClean="0"/>
              <a:t>         case</a:t>
            </a:r>
            <a:r>
              <a:rPr lang="en-US" sz="2800" i="1" dirty="0" smtClean="0"/>
              <a:t> v</a:t>
            </a:r>
            <a:r>
              <a:rPr lang="en-US" sz="2800" i="1" baseline="-25000" dirty="0" smtClean="0"/>
              <a:t>2</a:t>
            </a:r>
            <a:r>
              <a:rPr lang="en-US" sz="2800" i="1" dirty="0" smtClean="0"/>
              <a:t> :s2;</a:t>
            </a:r>
            <a:r>
              <a:rPr lang="en-US" sz="2800" b="1" i="1" dirty="0" smtClean="0"/>
              <a:t>break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/>
              <a:t>            ...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i="1" dirty="0" smtClean="0"/>
              <a:t>         case</a:t>
            </a:r>
            <a:r>
              <a:rPr lang="en-US" sz="2800" i="1" dirty="0" smtClean="0"/>
              <a:t> </a:t>
            </a:r>
            <a:r>
              <a:rPr lang="en-US" sz="2800" i="1" dirty="0" err="1" smtClean="0"/>
              <a:t>v</a:t>
            </a:r>
            <a:r>
              <a:rPr lang="en-US" sz="2800" i="1" baseline="-25000" dirty="0" err="1" smtClean="0"/>
              <a:t>m</a:t>
            </a:r>
            <a:r>
              <a:rPr lang="en-US" sz="2800" i="1" dirty="0" smtClean="0"/>
              <a:t> :</a:t>
            </a:r>
            <a:r>
              <a:rPr lang="en-US" sz="2800" i="1" dirty="0" err="1" smtClean="0"/>
              <a:t>sm;</a:t>
            </a:r>
            <a:r>
              <a:rPr lang="en-US" sz="2800" b="1" i="1" dirty="0" err="1" smtClean="0"/>
              <a:t>break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b="1" i="1" dirty="0" smtClean="0"/>
              <a:t>     </a:t>
            </a:r>
            <a:r>
              <a:rPr lang="en-US" sz="2800" b="1" i="1" dirty="0" err="1" smtClean="0"/>
              <a:t>default</a:t>
            </a:r>
            <a:r>
              <a:rPr lang="en-US" sz="2800" i="1" dirty="0" err="1" smtClean="0"/>
              <a:t>:s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i="1" dirty="0" smtClean="0"/>
              <a:t>     }</a:t>
            </a:r>
            <a:endParaRPr lang="en-US" sz="2800" dirty="0" smtClean="0"/>
          </a:p>
          <a:p>
            <a:pPr marL="0" indent="0">
              <a:buNone/>
            </a:pPr>
            <a:r>
              <a:rPr lang="vi-VN" dirty="0"/>
              <a:t>unde: </a:t>
            </a:r>
          </a:p>
          <a:p>
            <a:r>
              <a:rPr lang="vi-VN" sz="3100" b="1" i="1" dirty="0"/>
              <a:t>- selector</a:t>
            </a:r>
            <a:r>
              <a:rPr lang="vi-VN" sz="3100" i="1" dirty="0"/>
              <a:t> </a:t>
            </a:r>
            <a:r>
              <a:rPr lang="vi-VN" sz="3100" dirty="0"/>
              <a:t>este o expresie de tip int sau char;</a:t>
            </a:r>
          </a:p>
          <a:p>
            <a:r>
              <a:rPr lang="vi-VN" sz="3100" dirty="0"/>
              <a:t>- v</a:t>
            </a:r>
            <a:r>
              <a:rPr lang="vi-VN" sz="3100" baseline="-25000" dirty="0"/>
              <a:t>1</a:t>
            </a:r>
            <a:r>
              <a:rPr lang="vi-VN" sz="3100" dirty="0"/>
              <a:t>,..,v</a:t>
            </a:r>
            <a:r>
              <a:rPr lang="vi-VN" sz="3100" baseline="-25000" dirty="0"/>
              <a:t>m </a:t>
            </a:r>
            <a:r>
              <a:rPr lang="vi-VN" sz="3100" dirty="0"/>
              <a:t>sunt expresii constante de acelaşi tip cu expresia selector;</a:t>
            </a:r>
          </a:p>
          <a:p>
            <a:r>
              <a:rPr lang="vi-VN" sz="3100" dirty="0"/>
              <a:t>- s</a:t>
            </a:r>
            <a:r>
              <a:rPr lang="vi-VN" sz="3100" baseline="-25000" dirty="0"/>
              <a:t>1</a:t>
            </a:r>
            <a:r>
              <a:rPr lang="vi-VN" sz="3100" dirty="0"/>
              <a:t>,.., s</a:t>
            </a:r>
            <a:r>
              <a:rPr lang="vi-VN" sz="3100" baseline="-25000" dirty="0"/>
              <a:t>m</a:t>
            </a:r>
            <a:r>
              <a:rPr lang="vi-VN" sz="3100" dirty="0"/>
              <a:t>, s reprezintă secvenţe de instrucţiuni clauza </a:t>
            </a:r>
            <a:r>
              <a:rPr lang="vi-VN" sz="3100" b="1" dirty="0"/>
              <a:t>default</a:t>
            </a:r>
            <a:r>
              <a:rPr lang="vi-VN" sz="3100" dirty="0"/>
              <a:t> este opţională;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1588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Exemplu</a:t>
            </a:r>
            <a:r>
              <a:rPr lang="en-US" dirty="0" smtClean="0"/>
              <a:t>:</a:t>
            </a:r>
            <a:endParaRPr lang="ro-RO" dirty="0"/>
          </a:p>
        </p:txBody>
      </p:sp>
      <p:sp>
        <p:nvSpPr>
          <p:cNvPr id="3" name="Substituent conținut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r>
              <a:rPr lang="vi-VN" dirty="0"/>
              <a:t>Se citesc de la tastatură două numere intregi </a:t>
            </a:r>
            <a:r>
              <a:rPr lang="vi-VN" b="1" dirty="0"/>
              <a:t>x</a:t>
            </a:r>
            <a:r>
              <a:rPr lang="vi-VN" dirty="0"/>
              <a:t> şi </a:t>
            </a:r>
            <a:r>
              <a:rPr lang="vi-VN" b="1" dirty="0"/>
              <a:t>y</a:t>
            </a:r>
            <a:r>
              <a:rPr lang="vi-VN" dirty="0"/>
              <a:t>. Programul realizează una dintre următoarele operaţii aritmetice, potrivit opţiunii utilizatorului: suma, diferenţa, produsul, catul impărţirii intregi.</a:t>
            </a:r>
          </a:p>
          <a:p>
            <a:pPr marL="0" indent="0">
              <a:buNone/>
            </a:pPr>
            <a:r>
              <a:rPr lang="vi-VN" i="1" dirty="0" smtClean="0"/>
              <a:t>#</a:t>
            </a:r>
            <a:r>
              <a:rPr lang="vi-VN" i="1" dirty="0"/>
              <a:t>include&lt;iostream.h&gt;</a:t>
            </a:r>
            <a:endParaRPr lang="vi-VN" dirty="0"/>
          </a:p>
          <a:p>
            <a:pPr marL="0" indent="0">
              <a:buNone/>
            </a:pPr>
            <a:r>
              <a:rPr lang="en-US" i="1" dirty="0" smtClean="0"/>
              <a:t>   </a:t>
            </a:r>
            <a:r>
              <a:rPr lang="vi-VN" i="1" dirty="0" smtClean="0"/>
              <a:t>void </a:t>
            </a:r>
            <a:r>
              <a:rPr lang="vi-VN" i="1" dirty="0"/>
              <a:t>main()</a:t>
            </a:r>
            <a:endParaRPr lang="vi-VN" dirty="0"/>
          </a:p>
          <a:p>
            <a:pPr marL="0" indent="0">
              <a:buNone/>
            </a:pPr>
            <a:r>
              <a:rPr lang="en-US" i="1" dirty="0" smtClean="0"/>
              <a:t>     </a:t>
            </a:r>
            <a:r>
              <a:rPr lang="vi-VN" i="1" dirty="0" smtClean="0"/>
              <a:t>{ </a:t>
            </a:r>
            <a:r>
              <a:rPr lang="vi-VN" i="1" dirty="0"/>
              <a:t>int a,b,selector;</a:t>
            </a:r>
            <a:endParaRPr lang="vi-VN" dirty="0"/>
          </a:p>
          <a:p>
            <a:pPr marL="0" indent="0">
              <a:buNone/>
            </a:pPr>
            <a:r>
              <a:rPr lang="en-US" i="1" dirty="0" smtClean="0"/>
              <a:t>    </a:t>
            </a:r>
            <a:r>
              <a:rPr lang="vi-VN" i="1" dirty="0" smtClean="0"/>
              <a:t>cout</a:t>
            </a:r>
            <a:r>
              <a:rPr lang="vi-VN" i="1" dirty="0"/>
              <a:t>&lt;&lt; </a:t>
            </a:r>
            <a:r>
              <a:rPr lang="en-US" i="1" dirty="0" smtClean="0"/>
              <a:t>“</a:t>
            </a:r>
            <a:r>
              <a:rPr lang="vi-VN" i="1" dirty="0" smtClean="0"/>
              <a:t>a=</a:t>
            </a:r>
            <a:r>
              <a:rPr lang="en-US" i="1" dirty="0" smtClean="0"/>
              <a:t>“</a:t>
            </a:r>
            <a:r>
              <a:rPr lang="vi-VN" i="1" dirty="0" smtClean="0"/>
              <a:t> </a:t>
            </a:r>
            <a:r>
              <a:rPr lang="vi-VN" i="1" dirty="0"/>
              <a:t>;cin&gt;&gt;a;cout&lt;&lt; b= ;cin&gt;&gt;b;</a:t>
            </a:r>
            <a:endParaRPr lang="vi-VN" dirty="0"/>
          </a:p>
          <a:p>
            <a:r>
              <a:rPr lang="vi-VN" i="1" dirty="0"/>
              <a:t>cout&lt;&lt; </a:t>
            </a:r>
            <a:r>
              <a:rPr lang="vi-VN" i="1" dirty="0" smtClean="0"/>
              <a:t>Tastati </a:t>
            </a:r>
            <a:r>
              <a:rPr lang="vi-VN" i="1" dirty="0"/>
              <a:t>una dintre cifre &lt;&lt;endl;</a:t>
            </a:r>
            <a:endParaRPr lang="vi-VN" dirty="0"/>
          </a:p>
          <a:p>
            <a:r>
              <a:rPr lang="vi-VN" i="1" dirty="0"/>
              <a:t>cout&lt;&lt; 1-suma/2-diferenta/3-produs/4-cat ;</a:t>
            </a:r>
            <a:endParaRPr lang="vi-VN" dirty="0"/>
          </a:p>
          <a:p>
            <a:r>
              <a:rPr lang="vi-VN" i="1" dirty="0"/>
              <a:t>cout&lt;&lt; selector= ;cin&gt;&gt;selector;</a:t>
            </a:r>
            <a:endParaRPr lang="vi-VN" dirty="0"/>
          </a:p>
          <a:p>
            <a:r>
              <a:rPr lang="vi-VN" b="1" i="1" dirty="0"/>
              <a:t>switch</a:t>
            </a:r>
            <a:r>
              <a:rPr lang="vi-VN" i="1" dirty="0"/>
              <a:t>(selector)</a:t>
            </a:r>
            <a:endParaRPr lang="vi-VN" dirty="0"/>
          </a:p>
          <a:p>
            <a:r>
              <a:rPr lang="vi-VN" i="1" dirty="0"/>
              <a:t>{ </a:t>
            </a:r>
            <a:r>
              <a:rPr lang="vi-VN" b="1" i="1" dirty="0"/>
              <a:t>case</a:t>
            </a:r>
            <a:r>
              <a:rPr lang="vi-VN" i="1" dirty="0"/>
              <a:t> 1: cout&lt;&lt; suma= &lt;&lt;a+b;break;</a:t>
            </a:r>
            <a:endParaRPr lang="vi-VN" dirty="0"/>
          </a:p>
          <a:p>
            <a:r>
              <a:rPr lang="vi-VN" b="1" i="1" dirty="0"/>
              <a:t>case</a:t>
            </a:r>
            <a:r>
              <a:rPr lang="vi-VN" i="1" dirty="0"/>
              <a:t> 2: cout&lt;&lt; produsul= &lt;&lt;a*b;break;</a:t>
            </a:r>
            <a:endParaRPr lang="vi-VN" dirty="0"/>
          </a:p>
          <a:p>
            <a:r>
              <a:rPr lang="vi-VN" b="1" i="1" dirty="0"/>
              <a:t>case 3</a:t>
            </a:r>
            <a:r>
              <a:rPr lang="vi-VN" i="1" dirty="0"/>
              <a:t>:cout&lt;&lt; diferenta= &lt;&lt;a-b;break;</a:t>
            </a:r>
            <a:endParaRPr lang="vi-VN" dirty="0"/>
          </a:p>
          <a:p>
            <a:r>
              <a:rPr lang="vi-VN" b="1" i="1" dirty="0"/>
              <a:t>case 4</a:t>
            </a:r>
            <a:r>
              <a:rPr lang="vi-VN" i="1" dirty="0"/>
              <a:t>: cout&lt;&lt; catul= &lt;&lt;a/b;break;</a:t>
            </a:r>
            <a:endParaRPr lang="vi-VN" dirty="0"/>
          </a:p>
          <a:p>
            <a:r>
              <a:rPr lang="vi-VN" b="1" i="1" dirty="0"/>
              <a:t>default:cout</a:t>
            </a:r>
            <a:r>
              <a:rPr lang="vi-VN" i="1" dirty="0"/>
              <a:t>&lt;&lt; Ati tastat o optiune inexistenta  ;</a:t>
            </a:r>
            <a:endParaRPr lang="vi-VN" dirty="0"/>
          </a:p>
          <a:p>
            <a:r>
              <a:rPr lang="vi-VN" i="1" dirty="0"/>
              <a:t>}}</a:t>
            </a:r>
            <a:endParaRPr lang="vi-VN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89538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u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2" name="Substituent conținut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0818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</TotalTime>
  <Words>376</Words>
  <Application>Microsoft Office PowerPoint</Application>
  <PresentationFormat>Expunere pe ecran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9" baseType="lpstr">
      <vt:lpstr>Civic</vt:lpstr>
      <vt:lpstr>S t r u c t u r i a l t e r n a t i v e   </vt:lpstr>
      <vt:lpstr>a) Instrucţiunea if</vt:lpstr>
      <vt:lpstr>Sintaxa instrucţiunii if </vt:lpstr>
      <vt:lpstr>Exemplu:</vt:lpstr>
      <vt:lpstr>b) Instrucţiunea de selecţie </vt:lpstr>
      <vt:lpstr>Sintaxa instrucţiunii de selecţie</vt:lpstr>
      <vt:lpstr>Exemplu:</vt:lpstr>
      <vt:lpstr>Prezentare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Sintaxa - in dreapta secventa echivalenta care foloseste instructiunea while:</dc:title>
  <dc:creator>Maria</dc:creator>
  <cp:lastModifiedBy>Maria</cp:lastModifiedBy>
  <cp:revision>4</cp:revision>
  <dcterms:created xsi:type="dcterms:W3CDTF">2012-10-28T16:04:08Z</dcterms:created>
  <dcterms:modified xsi:type="dcterms:W3CDTF">2012-10-28T17:53:02Z</dcterms:modified>
</cp:coreProperties>
</file>