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9"/>
  </p:notesMasterIdLst>
  <p:sldIdLst>
    <p:sldId id="273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3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99AF2B7-DFDE-456C-AF5D-1A977414732D}" type="datetimeFigureOut">
              <a:rPr lang="en-US"/>
              <a:pPr>
                <a:defRPr/>
              </a:pPr>
              <a:t>3/28/2013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422853E-5D2E-42DF-A35F-158838F6C3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Straight Connector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Straight Connector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Straight Connector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74CE0-8B85-4851-B277-999F9C880BD0}" type="datetimeFigureOut">
              <a:rPr lang="en-US"/>
              <a:pPr>
                <a:defRPr/>
              </a:pPr>
              <a:t>3/28/2013</a:t>
            </a:fld>
            <a:endParaRPr lang="en-US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7A11C-8A41-4C47-8631-644B04B89A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787B6-0B27-4A42-AF82-EF5C109184A2}" type="datetimeFigureOut">
              <a:rPr lang="en-US"/>
              <a:pPr>
                <a:defRPr/>
              </a:pPr>
              <a:t>3/28/2013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60784-6029-4CED-B4B3-602229780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51A10-9678-40E3-8D3D-26380A55238B}" type="datetimeFigureOut">
              <a:rPr lang="en-US"/>
              <a:pPr>
                <a:defRPr/>
              </a:pPr>
              <a:t>3/28/2013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73BCB-FB9D-400C-B691-48E56F103C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9669FC8-E693-43B0-9418-798AF7CB5275}" type="datetimeFigureOut">
              <a:rPr lang="en-US"/>
              <a:pPr>
                <a:defRPr/>
              </a:pPr>
              <a:t>3/28/2013</a:t>
            </a:fld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297F2EC-75CC-4A7D-AC6C-CDFFB68560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Straight Connector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Straight Connector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Straight Connector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84E0B-1056-4864-806E-0DA970F1E134}" type="datetimeFigureOut">
              <a:rPr lang="en-US"/>
              <a:pPr>
                <a:defRPr/>
              </a:pPr>
              <a:t>3/28/2013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137CD-0F2B-4F30-BE65-29FDA39255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F84F8-E43C-41B3-8104-EEB3F25DE0CA}" type="datetimeFigureOut">
              <a:rPr lang="en-US"/>
              <a:pPr>
                <a:defRPr/>
              </a:pPr>
              <a:t>3/28/2013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14902-0DA8-4444-8A99-76133458F6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A3672-E805-4BBA-8662-14F224499187}" type="datetimeFigureOut">
              <a:rPr lang="en-US"/>
              <a:pPr>
                <a:defRPr/>
              </a:pPr>
              <a:t>3/28/2013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8BB22-796D-40FD-9B4D-AA9FF99708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0885B99-F1E4-4B49-8FCE-C635488B00BC}" type="datetimeFigureOut">
              <a:rPr lang="en-US"/>
              <a:pPr>
                <a:defRPr/>
              </a:pPr>
              <a:t>3/28/2013</a:t>
            </a:fld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86BD612-B788-4BBE-8F22-E837DC7FE5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204B0-2421-4075-8414-2D6F97E9E7B5}" type="datetimeFigureOut">
              <a:rPr lang="en-US"/>
              <a:pPr>
                <a:defRPr/>
              </a:pPr>
              <a:t>3/28/2013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49CA5-4B07-4EF3-94D0-7E8E77618E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Straight Connector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val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D4B24DD-014D-4D21-8C27-5442B1F1D181}" type="datetimeFigureOut">
              <a:rPr lang="en-US"/>
              <a:pPr>
                <a:defRPr/>
              </a:pPr>
              <a:t>3/28/2013</a:t>
            </a:fld>
            <a:endParaRPr lang="en-US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94B4FDA-B665-48B2-8F54-D17063CD02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val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Straight Connector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3672411-AC35-43D3-8509-81D8FC18758C}" type="datetimeFigureOut">
              <a:rPr lang="en-US"/>
              <a:pPr>
                <a:defRPr/>
              </a:pPr>
              <a:t>3/28/2013</a:t>
            </a:fld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D0811F6-E634-4F60-AF5E-E62E1784D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142B894C-53EC-4144-923A-517FB03A3EDA}" type="datetimeFigureOut">
              <a:rPr lang="en-US"/>
              <a:pPr>
                <a:defRPr/>
              </a:pPr>
              <a:t>3/28/2013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4639D10C-10E6-45EA-8261-572C816911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3" r:id="rId4"/>
    <p:sldLayoutId id="2147483742" r:id="rId5"/>
    <p:sldLayoutId id="2147483747" r:id="rId6"/>
    <p:sldLayoutId id="2147483741" r:id="rId7"/>
    <p:sldLayoutId id="2147483748" r:id="rId8"/>
    <p:sldLayoutId id="2147483749" r:id="rId9"/>
    <p:sldLayoutId id="2147483740" r:id="rId10"/>
    <p:sldLayoutId id="214748373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o.wikipedia.org/wiki/Conexitate" TargetMode="External"/><Relationship Id="rId2" Type="http://schemas.openxmlformats.org/officeDocument/2006/relationships/hyperlink" Target="http://ro.wikipedia.org/wiki/Gra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52800" y="1066800"/>
            <a:ext cx="6172200" cy="18938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2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ARBORI</a:t>
            </a:r>
            <a:endParaRPr lang="en-US" sz="2200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>
            <a:stCxn id="34" idx="4"/>
          </p:cNvCxnSpPr>
          <p:nvPr/>
        </p:nvCxnSpPr>
        <p:spPr>
          <a:xfrm rot="16200000" flipH="1">
            <a:off x="4909344" y="3309144"/>
            <a:ext cx="762000" cy="2397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0" y="5257800"/>
          <a:ext cx="6096000" cy="365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2184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grpSp>
        <p:nvGrpSpPr>
          <p:cNvPr id="2" name="Group 23"/>
          <p:cNvGrpSpPr/>
          <p:nvPr/>
        </p:nvGrpSpPr>
        <p:grpSpPr>
          <a:xfrm>
            <a:off x="2743200" y="914400"/>
            <a:ext cx="3733800" cy="3124200"/>
            <a:chOff x="3124200" y="2590800"/>
            <a:chExt cx="2286000" cy="3124200"/>
          </a:xfrm>
          <a:solidFill>
            <a:schemeClr val="accent1"/>
          </a:solidFill>
        </p:grpSpPr>
        <p:sp>
          <p:nvSpPr>
            <p:cNvPr id="25" name="Oval 24"/>
            <p:cNvSpPr/>
            <p:nvPr/>
          </p:nvSpPr>
          <p:spPr>
            <a:xfrm>
              <a:off x="3544078" y="2590800"/>
              <a:ext cx="533400" cy="4572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</a:rPr>
                <a:t>2</a:t>
              </a:r>
            </a:p>
          </p:txBody>
        </p:sp>
        <p:cxnSp>
          <p:nvCxnSpPr>
            <p:cNvPr id="26" name="Straight Connector 25"/>
            <p:cNvCxnSpPr>
              <a:stCxn id="25" idx="3"/>
            </p:cNvCxnSpPr>
            <p:nvPr/>
          </p:nvCxnSpPr>
          <p:spPr>
            <a:xfrm rot="5400000">
              <a:off x="3206759" y="3089765"/>
              <a:ext cx="524155" cy="306715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25" idx="4"/>
            </p:cNvCxnSpPr>
            <p:nvPr/>
          </p:nvCxnSpPr>
          <p:spPr>
            <a:xfrm rot="16200000" flipH="1">
              <a:off x="3601228" y="3257550"/>
              <a:ext cx="457200" cy="3810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25" idx="5"/>
            </p:cNvCxnSpPr>
            <p:nvPr/>
          </p:nvCxnSpPr>
          <p:spPr>
            <a:xfrm rot="16200000" flipH="1">
              <a:off x="3928743" y="3051664"/>
              <a:ext cx="524155" cy="382915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Oval 28"/>
            <p:cNvSpPr/>
            <p:nvPr/>
          </p:nvSpPr>
          <p:spPr>
            <a:xfrm>
              <a:off x="3124200" y="3505200"/>
              <a:ext cx="381000" cy="381000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30" name="Oval 29"/>
            <p:cNvSpPr/>
            <p:nvPr/>
          </p:nvSpPr>
          <p:spPr>
            <a:xfrm>
              <a:off x="3657600" y="3505200"/>
              <a:ext cx="381000" cy="381000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31" name="Oval 30"/>
            <p:cNvSpPr/>
            <p:nvPr/>
          </p:nvSpPr>
          <p:spPr>
            <a:xfrm>
              <a:off x="4267200" y="3505200"/>
              <a:ext cx="381000" cy="3810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FF0000"/>
                  </a:solidFill>
                </a:rPr>
                <a:t>6</a:t>
              </a:r>
            </a:p>
          </p:txBody>
        </p:sp>
        <p:cxnSp>
          <p:nvCxnSpPr>
            <p:cNvPr id="32" name="Straight Connector 31"/>
            <p:cNvCxnSpPr>
              <a:stCxn id="31" idx="4"/>
            </p:cNvCxnSpPr>
            <p:nvPr/>
          </p:nvCxnSpPr>
          <p:spPr>
            <a:xfrm rot="16200000" flipH="1">
              <a:off x="4286250" y="4057650"/>
              <a:ext cx="457200" cy="11430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/>
            <p:cNvSpPr/>
            <p:nvPr/>
          </p:nvSpPr>
          <p:spPr>
            <a:xfrm>
              <a:off x="3657600" y="4419600"/>
              <a:ext cx="381000" cy="3810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7</a:t>
              </a:r>
            </a:p>
          </p:txBody>
        </p:sp>
        <p:sp>
          <p:nvSpPr>
            <p:cNvPr id="34" name="Oval 33"/>
            <p:cNvSpPr/>
            <p:nvPr/>
          </p:nvSpPr>
          <p:spPr>
            <a:xfrm>
              <a:off x="4419600" y="4343400"/>
              <a:ext cx="381000" cy="3810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4</a:t>
              </a:r>
            </a:p>
          </p:txBody>
        </p:sp>
        <p:cxnSp>
          <p:nvCxnSpPr>
            <p:cNvPr id="35" name="Straight Connector 34"/>
            <p:cNvCxnSpPr/>
            <p:nvPr/>
          </p:nvCxnSpPr>
          <p:spPr>
            <a:xfrm rot="5400000">
              <a:off x="4038600" y="4876800"/>
              <a:ext cx="609600" cy="30480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34" idx="5"/>
            </p:cNvCxnSpPr>
            <p:nvPr/>
          </p:nvCxnSpPr>
          <p:spPr>
            <a:xfrm rot="16200000" flipH="1">
              <a:off x="4668604" y="4744804"/>
              <a:ext cx="589196" cy="436796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3962400" y="5334000"/>
              <a:ext cx="381000" cy="3810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8</a:t>
              </a:r>
            </a:p>
          </p:txBody>
        </p:sp>
        <p:sp>
          <p:nvSpPr>
            <p:cNvPr id="38" name="Oval 37"/>
            <p:cNvSpPr/>
            <p:nvPr/>
          </p:nvSpPr>
          <p:spPr>
            <a:xfrm>
              <a:off x="4572000" y="5334000"/>
              <a:ext cx="381000" cy="3810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3</a:t>
              </a:r>
            </a:p>
          </p:txBody>
        </p:sp>
        <p:sp>
          <p:nvSpPr>
            <p:cNvPr id="39" name="Oval 38"/>
            <p:cNvSpPr/>
            <p:nvPr/>
          </p:nvSpPr>
          <p:spPr>
            <a:xfrm>
              <a:off x="5029200" y="5257800"/>
              <a:ext cx="381000" cy="3810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9</a:t>
              </a:r>
            </a:p>
          </p:txBody>
        </p:sp>
        <p:cxnSp>
          <p:nvCxnSpPr>
            <p:cNvPr id="40" name="Straight Connector 39"/>
            <p:cNvCxnSpPr/>
            <p:nvPr/>
          </p:nvCxnSpPr>
          <p:spPr>
            <a:xfrm rot="5400000">
              <a:off x="3562350" y="4133850"/>
              <a:ext cx="533400" cy="3810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3577" name="Picture 2" descr="C:\Documents and Settings\Lina\Desktop\Home (Custom)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53400" y="57150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>
            <a:stCxn id="34" idx="4"/>
          </p:cNvCxnSpPr>
          <p:nvPr/>
        </p:nvCxnSpPr>
        <p:spPr>
          <a:xfrm rot="16200000" flipH="1">
            <a:off x="4909344" y="3309144"/>
            <a:ext cx="762000" cy="2397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0" y="5257800"/>
          <a:ext cx="6096000" cy="365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2184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grpSp>
        <p:nvGrpSpPr>
          <p:cNvPr id="2" name="Group 23"/>
          <p:cNvGrpSpPr/>
          <p:nvPr/>
        </p:nvGrpSpPr>
        <p:grpSpPr>
          <a:xfrm>
            <a:off x="2743200" y="914400"/>
            <a:ext cx="3733800" cy="3124200"/>
            <a:chOff x="3124200" y="2590800"/>
            <a:chExt cx="2286000" cy="3124200"/>
          </a:xfrm>
          <a:solidFill>
            <a:schemeClr val="accent1"/>
          </a:solidFill>
        </p:grpSpPr>
        <p:sp>
          <p:nvSpPr>
            <p:cNvPr id="25" name="Oval 24"/>
            <p:cNvSpPr/>
            <p:nvPr/>
          </p:nvSpPr>
          <p:spPr>
            <a:xfrm>
              <a:off x="3544078" y="2590800"/>
              <a:ext cx="533400" cy="4572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</a:rPr>
                <a:t>2</a:t>
              </a:r>
            </a:p>
          </p:txBody>
        </p:sp>
        <p:cxnSp>
          <p:nvCxnSpPr>
            <p:cNvPr id="26" name="Straight Connector 25"/>
            <p:cNvCxnSpPr>
              <a:stCxn id="25" idx="3"/>
            </p:cNvCxnSpPr>
            <p:nvPr/>
          </p:nvCxnSpPr>
          <p:spPr>
            <a:xfrm rot="5400000">
              <a:off x="3206759" y="3089765"/>
              <a:ext cx="524155" cy="306715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25" idx="4"/>
            </p:cNvCxnSpPr>
            <p:nvPr/>
          </p:nvCxnSpPr>
          <p:spPr>
            <a:xfrm rot="16200000" flipH="1">
              <a:off x="3601228" y="3257550"/>
              <a:ext cx="457200" cy="3810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25" idx="5"/>
            </p:cNvCxnSpPr>
            <p:nvPr/>
          </p:nvCxnSpPr>
          <p:spPr>
            <a:xfrm rot="16200000" flipH="1">
              <a:off x="3928743" y="3051664"/>
              <a:ext cx="524155" cy="382915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Oval 28"/>
            <p:cNvSpPr/>
            <p:nvPr/>
          </p:nvSpPr>
          <p:spPr>
            <a:xfrm>
              <a:off x="3124200" y="3505200"/>
              <a:ext cx="381000" cy="381000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30" name="Oval 29"/>
            <p:cNvSpPr/>
            <p:nvPr/>
          </p:nvSpPr>
          <p:spPr>
            <a:xfrm>
              <a:off x="3657600" y="3505200"/>
              <a:ext cx="381000" cy="381000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31" name="Oval 30"/>
            <p:cNvSpPr/>
            <p:nvPr/>
          </p:nvSpPr>
          <p:spPr>
            <a:xfrm>
              <a:off x="4267200" y="3505200"/>
              <a:ext cx="381000" cy="381000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</a:rPr>
                <a:t>6</a:t>
              </a:r>
            </a:p>
          </p:txBody>
        </p:sp>
        <p:cxnSp>
          <p:nvCxnSpPr>
            <p:cNvPr id="32" name="Straight Connector 31"/>
            <p:cNvCxnSpPr>
              <a:stCxn id="31" idx="4"/>
            </p:cNvCxnSpPr>
            <p:nvPr/>
          </p:nvCxnSpPr>
          <p:spPr>
            <a:xfrm rot="16200000" flipH="1">
              <a:off x="4286250" y="4057650"/>
              <a:ext cx="457200" cy="11430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/>
            <p:cNvSpPr/>
            <p:nvPr/>
          </p:nvSpPr>
          <p:spPr>
            <a:xfrm>
              <a:off x="3657600" y="4419600"/>
              <a:ext cx="381000" cy="3810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34" name="Oval 33"/>
            <p:cNvSpPr/>
            <p:nvPr/>
          </p:nvSpPr>
          <p:spPr>
            <a:xfrm>
              <a:off x="4419600" y="4343400"/>
              <a:ext cx="381000" cy="3810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4</a:t>
              </a:r>
            </a:p>
          </p:txBody>
        </p:sp>
        <p:cxnSp>
          <p:nvCxnSpPr>
            <p:cNvPr id="35" name="Straight Connector 34"/>
            <p:cNvCxnSpPr/>
            <p:nvPr/>
          </p:nvCxnSpPr>
          <p:spPr>
            <a:xfrm rot="5400000">
              <a:off x="4038600" y="4876800"/>
              <a:ext cx="609600" cy="30480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34" idx="5"/>
            </p:cNvCxnSpPr>
            <p:nvPr/>
          </p:nvCxnSpPr>
          <p:spPr>
            <a:xfrm rot="16200000" flipH="1">
              <a:off x="4668604" y="4744804"/>
              <a:ext cx="589196" cy="436796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3962400" y="5334000"/>
              <a:ext cx="381000" cy="3810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8</a:t>
              </a:r>
            </a:p>
          </p:txBody>
        </p:sp>
        <p:sp>
          <p:nvSpPr>
            <p:cNvPr id="38" name="Oval 37"/>
            <p:cNvSpPr/>
            <p:nvPr/>
          </p:nvSpPr>
          <p:spPr>
            <a:xfrm>
              <a:off x="4572000" y="5334000"/>
              <a:ext cx="381000" cy="3810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3</a:t>
              </a:r>
            </a:p>
          </p:txBody>
        </p:sp>
        <p:sp>
          <p:nvSpPr>
            <p:cNvPr id="39" name="Oval 38"/>
            <p:cNvSpPr/>
            <p:nvPr/>
          </p:nvSpPr>
          <p:spPr>
            <a:xfrm>
              <a:off x="5029200" y="5257800"/>
              <a:ext cx="381000" cy="3810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9</a:t>
              </a:r>
            </a:p>
          </p:txBody>
        </p:sp>
        <p:cxnSp>
          <p:nvCxnSpPr>
            <p:cNvPr id="40" name="Straight Connector 39"/>
            <p:cNvCxnSpPr/>
            <p:nvPr/>
          </p:nvCxnSpPr>
          <p:spPr>
            <a:xfrm rot="5400000">
              <a:off x="3562350" y="4133850"/>
              <a:ext cx="533400" cy="3810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4601" name="Picture 2" descr="C:\Documents and Settings\Lina\Desktop\Home (Custom)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53400" y="57150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>
            <a:stCxn id="34" idx="4"/>
          </p:cNvCxnSpPr>
          <p:nvPr/>
        </p:nvCxnSpPr>
        <p:spPr>
          <a:xfrm rot="16200000" flipH="1">
            <a:off x="4909344" y="3309144"/>
            <a:ext cx="762000" cy="2397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0" y="5257800"/>
          <a:ext cx="6096000" cy="365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2184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grpSp>
        <p:nvGrpSpPr>
          <p:cNvPr id="2" name="Group 23"/>
          <p:cNvGrpSpPr/>
          <p:nvPr/>
        </p:nvGrpSpPr>
        <p:grpSpPr>
          <a:xfrm>
            <a:off x="2743200" y="914400"/>
            <a:ext cx="3733800" cy="3124200"/>
            <a:chOff x="3124200" y="2590800"/>
            <a:chExt cx="2286000" cy="3124200"/>
          </a:xfrm>
          <a:solidFill>
            <a:schemeClr val="accent1"/>
          </a:solidFill>
        </p:grpSpPr>
        <p:sp>
          <p:nvSpPr>
            <p:cNvPr id="25" name="Oval 24"/>
            <p:cNvSpPr/>
            <p:nvPr/>
          </p:nvSpPr>
          <p:spPr>
            <a:xfrm>
              <a:off x="3544078" y="2590800"/>
              <a:ext cx="533400" cy="4572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</a:rPr>
                <a:t>2</a:t>
              </a:r>
            </a:p>
          </p:txBody>
        </p:sp>
        <p:cxnSp>
          <p:nvCxnSpPr>
            <p:cNvPr id="26" name="Straight Connector 25"/>
            <p:cNvCxnSpPr>
              <a:stCxn id="25" idx="3"/>
            </p:cNvCxnSpPr>
            <p:nvPr/>
          </p:nvCxnSpPr>
          <p:spPr>
            <a:xfrm rot="5400000">
              <a:off x="3206759" y="3089765"/>
              <a:ext cx="524155" cy="306715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25" idx="4"/>
            </p:cNvCxnSpPr>
            <p:nvPr/>
          </p:nvCxnSpPr>
          <p:spPr>
            <a:xfrm rot="16200000" flipH="1">
              <a:off x="3601228" y="3257550"/>
              <a:ext cx="457200" cy="3810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25" idx="5"/>
            </p:cNvCxnSpPr>
            <p:nvPr/>
          </p:nvCxnSpPr>
          <p:spPr>
            <a:xfrm rot="16200000" flipH="1">
              <a:off x="3928743" y="3051664"/>
              <a:ext cx="524155" cy="382915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Oval 28"/>
            <p:cNvSpPr/>
            <p:nvPr/>
          </p:nvSpPr>
          <p:spPr>
            <a:xfrm>
              <a:off x="3124200" y="3505200"/>
              <a:ext cx="381000" cy="381000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30" name="Oval 29"/>
            <p:cNvSpPr/>
            <p:nvPr/>
          </p:nvSpPr>
          <p:spPr>
            <a:xfrm>
              <a:off x="3657600" y="3505200"/>
              <a:ext cx="381000" cy="381000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31" name="Oval 30"/>
            <p:cNvSpPr/>
            <p:nvPr/>
          </p:nvSpPr>
          <p:spPr>
            <a:xfrm>
              <a:off x="4267200" y="3505200"/>
              <a:ext cx="381000" cy="381000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</a:rPr>
                <a:t>6</a:t>
              </a:r>
            </a:p>
          </p:txBody>
        </p:sp>
        <p:cxnSp>
          <p:nvCxnSpPr>
            <p:cNvPr id="32" name="Straight Connector 31"/>
            <p:cNvCxnSpPr>
              <a:stCxn id="31" idx="4"/>
            </p:cNvCxnSpPr>
            <p:nvPr/>
          </p:nvCxnSpPr>
          <p:spPr>
            <a:xfrm rot="16200000" flipH="1">
              <a:off x="4286250" y="4057650"/>
              <a:ext cx="457200" cy="11430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/>
            <p:cNvSpPr/>
            <p:nvPr/>
          </p:nvSpPr>
          <p:spPr>
            <a:xfrm>
              <a:off x="3657600" y="4419600"/>
              <a:ext cx="381000" cy="381000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34" name="Oval 33"/>
            <p:cNvSpPr/>
            <p:nvPr/>
          </p:nvSpPr>
          <p:spPr>
            <a:xfrm>
              <a:off x="4419600" y="4343400"/>
              <a:ext cx="381000" cy="3810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FF0000"/>
                  </a:solidFill>
                </a:rPr>
                <a:t>4</a:t>
              </a:r>
            </a:p>
          </p:txBody>
        </p:sp>
        <p:cxnSp>
          <p:nvCxnSpPr>
            <p:cNvPr id="35" name="Straight Connector 34"/>
            <p:cNvCxnSpPr/>
            <p:nvPr/>
          </p:nvCxnSpPr>
          <p:spPr>
            <a:xfrm rot="5400000">
              <a:off x="4038600" y="4876800"/>
              <a:ext cx="609600" cy="30480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34" idx="5"/>
            </p:cNvCxnSpPr>
            <p:nvPr/>
          </p:nvCxnSpPr>
          <p:spPr>
            <a:xfrm rot="16200000" flipH="1">
              <a:off x="4668604" y="4744804"/>
              <a:ext cx="589196" cy="436796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3962400" y="5334000"/>
              <a:ext cx="381000" cy="3810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8</a:t>
              </a:r>
            </a:p>
          </p:txBody>
        </p:sp>
        <p:sp>
          <p:nvSpPr>
            <p:cNvPr id="38" name="Oval 37"/>
            <p:cNvSpPr/>
            <p:nvPr/>
          </p:nvSpPr>
          <p:spPr>
            <a:xfrm>
              <a:off x="4572000" y="5334000"/>
              <a:ext cx="381000" cy="3810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3</a:t>
              </a:r>
            </a:p>
          </p:txBody>
        </p:sp>
        <p:sp>
          <p:nvSpPr>
            <p:cNvPr id="39" name="Oval 38"/>
            <p:cNvSpPr/>
            <p:nvPr/>
          </p:nvSpPr>
          <p:spPr>
            <a:xfrm>
              <a:off x="5029200" y="5257800"/>
              <a:ext cx="381000" cy="3810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9</a:t>
              </a:r>
            </a:p>
          </p:txBody>
        </p:sp>
        <p:cxnSp>
          <p:nvCxnSpPr>
            <p:cNvPr id="40" name="Straight Connector 39"/>
            <p:cNvCxnSpPr/>
            <p:nvPr/>
          </p:nvCxnSpPr>
          <p:spPr>
            <a:xfrm rot="5400000">
              <a:off x="3562350" y="4133850"/>
              <a:ext cx="533400" cy="3810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5625" name="Picture 2" descr="C:\Documents and Settings\Lina\Desktop\Home (Custom)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53400" y="57150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>
            <a:stCxn id="34" idx="4"/>
          </p:cNvCxnSpPr>
          <p:nvPr/>
        </p:nvCxnSpPr>
        <p:spPr>
          <a:xfrm rot="16200000" flipH="1">
            <a:off x="4926807" y="3309143"/>
            <a:ext cx="762000" cy="2397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0" y="5257800"/>
          <a:ext cx="6096000" cy="365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2184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grpSp>
        <p:nvGrpSpPr>
          <p:cNvPr id="2" name="Group 23"/>
          <p:cNvGrpSpPr/>
          <p:nvPr/>
        </p:nvGrpSpPr>
        <p:grpSpPr>
          <a:xfrm>
            <a:off x="2743200" y="914400"/>
            <a:ext cx="3733800" cy="3124200"/>
            <a:chOff x="3124200" y="2590800"/>
            <a:chExt cx="2286000" cy="3124200"/>
          </a:xfrm>
          <a:solidFill>
            <a:schemeClr val="accent1"/>
          </a:solidFill>
        </p:grpSpPr>
        <p:sp>
          <p:nvSpPr>
            <p:cNvPr id="25" name="Oval 24"/>
            <p:cNvSpPr/>
            <p:nvPr/>
          </p:nvSpPr>
          <p:spPr>
            <a:xfrm>
              <a:off x="3544078" y="2590800"/>
              <a:ext cx="533400" cy="4572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</a:rPr>
                <a:t>2</a:t>
              </a:r>
            </a:p>
          </p:txBody>
        </p:sp>
        <p:cxnSp>
          <p:nvCxnSpPr>
            <p:cNvPr id="26" name="Straight Connector 25"/>
            <p:cNvCxnSpPr>
              <a:stCxn id="25" idx="3"/>
            </p:cNvCxnSpPr>
            <p:nvPr/>
          </p:nvCxnSpPr>
          <p:spPr>
            <a:xfrm rot="5400000">
              <a:off x="3206759" y="3089765"/>
              <a:ext cx="524155" cy="306715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25" idx="4"/>
            </p:cNvCxnSpPr>
            <p:nvPr/>
          </p:nvCxnSpPr>
          <p:spPr>
            <a:xfrm rot="16200000" flipH="1">
              <a:off x="3601228" y="3257550"/>
              <a:ext cx="457200" cy="3810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25" idx="5"/>
            </p:cNvCxnSpPr>
            <p:nvPr/>
          </p:nvCxnSpPr>
          <p:spPr>
            <a:xfrm rot="16200000" flipH="1">
              <a:off x="3928743" y="3051664"/>
              <a:ext cx="524155" cy="382915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Oval 28"/>
            <p:cNvSpPr/>
            <p:nvPr/>
          </p:nvSpPr>
          <p:spPr>
            <a:xfrm>
              <a:off x="3124200" y="3505200"/>
              <a:ext cx="381000" cy="381000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30" name="Oval 29"/>
            <p:cNvSpPr/>
            <p:nvPr/>
          </p:nvSpPr>
          <p:spPr>
            <a:xfrm>
              <a:off x="3657600" y="3505200"/>
              <a:ext cx="381000" cy="381000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31" name="Oval 30"/>
            <p:cNvSpPr/>
            <p:nvPr/>
          </p:nvSpPr>
          <p:spPr>
            <a:xfrm>
              <a:off x="4267200" y="3505200"/>
              <a:ext cx="381000" cy="381000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</a:rPr>
                <a:t>6</a:t>
              </a:r>
            </a:p>
          </p:txBody>
        </p:sp>
        <p:cxnSp>
          <p:nvCxnSpPr>
            <p:cNvPr id="32" name="Straight Connector 31"/>
            <p:cNvCxnSpPr>
              <a:stCxn id="31" idx="4"/>
            </p:cNvCxnSpPr>
            <p:nvPr/>
          </p:nvCxnSpPr>
          <p:spPr>
            <a:xfrm rot="16200000" flipH="1">
              <a:off x="4286250" y="4057650"/>
              <a:ext cx="457200" cy="11430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/>
            <p:cNvSpPr/>
            <p:nvPr/>
          </p:nvSpPr>
          <p:spPr>
            <a:xfrm>
              <a:off x="3657600" y="4419600"/>
              <a:ext cx="381000" cy="381000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34" name="Oval 33"/>
            <p:cNvSpPr/>
            <p:nvPr/>
          </p:nvSpPr>
          <p:spPr>
            <a:xfrm>
              <a:off x="4430486" y="4343400"/>
              <a:ext cx="381000" cy="381000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</a:rPr>
                <a:t>4</a:t>
              </a:r>
            </a:p>
          </p:txBody>
        </p:sp>
        <p:cxnSp>
          <p:nvCxnSpPr>
            <p:cNvPr id="35" name="Straight Connector 34"/>
            <p:cNvCxnSpPr/>
            <p:nvPr/>
          </p:nvCxnSpPr>
          <p:spPr>
            <a:xfrm rot="5400000">
              <a:off x="4038600" y="4876800"/>
              <a:ext cx="609600" cy="30480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34" idx="5"/>
            </p:cNvCxnSpPr>
            <p:nvPr/>
          </p:nvCxnSpPr>
          <p:spPr>
            <a:xfrm rot="16200000" flipH="1">
              <a:off x="4679490" y="4744804"/>
              <a:ext cx="589196" cy="436796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3962400" y="5334000"/>
              <a:ext cx="381000" cy="3810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38" name="Oval 37"/>
            <p:cNvSpPr/>
            <p:nvPr/>
          </p:nvSpPr>
          <p:spPr>
            <a:xfrm>
              <a:off x="4572000" y="5334000"/>
              <a:ext cx="381000" cy="3810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3</a:t>
              </a:r>
            </a:p>
          </p:txBody>
        </p:sp>
        <p:sp>
          <p:nvSpPr>
            <p:cNvPr id="39" name="Oval 38"/>
            <p:cNvSpPr/>
            <p:nvPr/>
          </p:nvSpPr>
          <p:spPr>
            <a:xfrm>
              <a:off x="5029200" y="5257800"/>
              <a:ext cx="381000" cy="3810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9</a:t>
              </a:r>
            </a:p>
          </p:txBody>
        </p:sp>
        <p:cxnSp>
          <p:nvCxnSpPr>
            <p:cNvPr id="40" name="Straight Connector 39"/>
            <p:cNvCxnSpPr/>
            <p:nvPr/>
          </p:nvCxnSpPr>
          <p:spPr>
            <a:xfrm rot="5400000">
              <a:off x="3562350" y="4133850"/>
              <a:ext cx="533400" cy="3810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6649" name="Picture 2" descr="C:\Documents and Settings\Lina\Desktop\Home (Custom)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53400" y="57150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>
            <a:stCxn id="34" idx="4"/>
          </p:cNvCxnSpPr>
          <p:nvPr/>
        </p:nvCxnSpPr>
        <p:spPr>
          <a:xfrm rot="16200000" flipH="1">
            <a:off x="4926807" y="3309143"/>
            <a:ext cx="762000" cy="2397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0" y="5257800"/>
          <a:ext cx="6096000" cy="365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2184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grpSp>
        <p:nvGrpSpPr>
          <p:cNvPr id="2" name="Group 23"/>
          <p:cNvGrpSpPr/>
          <p:nvPr/>
        </p:nvGrpSpPr>
        <p:grpSpPr>
          <a:xfrm>
            <a:off x="2743200" y="914400"/>
            <a:ext cx="3733800" cy="3124200"/>
            <a:chOff x="3124200" y="2590800"/>
            <a:chExt cx="2286000" cy="3124200"/>
          </a:xfrm>
          <a:solidFill>
            <a:schemeClr val="accent1"/>
          </a:solidFill>
        </p:grpSpPr>
        <p:sp>
          <p:nvSpPr>
            <p:cNvPr id="25" name="Oval 24"/>
            <p:cNvSpPr/>
            <p:nvPr/>
          </p:nvSpPr>
          <p:spPr>
            <a:xfrm>
              <a:off x="3544078" y="2590800"/>
              <a:ext cx="533400" cy="4572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</a:rPr>
                <a:t>2</a:t>
              </a:r>
            </a:p>
          </p:txBody>
        </p:sp>
        <p:cxnSp>
          <p:nvCxnSpPr>
            <p:cNvPr id="26" name="Straight Connector 25"/>
            <p:cNvCxnSpPr>
              <a:stCxn id="25" idx="3"/>
            </p:cNvCxnSpPr>
            <p:nvPr/>
          </p:nvCxnSpPr>
          <p:spPr>
            <a:xfrm rot="5400000">
              <a:off x="3206759" y="3089765"/>
              <a:ext cx="524155" cy="306715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25" idx="4"/>
            </p:cNvCxnSpPr>
            <p:nvPr/>
          </p:nvCxnSpPr>
          <p:spPr>
            <a:xfrm rot="16200000" flipH="1">
              <a:off x="3601228" y="3257550"/>
              <a:ext cx="457200" cy="3810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25" idx="5"/>
            </p:cNvCxnSpPr>
            <p:nvPr/>
          </p:nvCxnSpPr>
          <p:spPr>
            <a:xfrm rot="16200000" flipH="1">
              <a:off x="3928743" y="3051664"/>
              <a:ext cx="524155" cy="382915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Oval 28"/>
            <p:cNvSpPr/>
            <p:nvPr/>
          </p:nvSpPr>
          <p:spPr>
            <a:xfrm>
              <a:off x="3124200" y="3505200"/>
              <a:ext cx="381000" cy="381000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30" name="Oval 29"/>
            <p:cNvSpPr/>
            <p:nvPr/>
          </p:nvSpPr>
          <p:spPr>
            <a:xfrm>
              <a:off x="3657600" y="3505200"/>
              <a:ext cx="381000" cy="381000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31" name="Oval 30"/>
            <p:cNvSpPr/>
            <p:nvPr/>
          </p:nvSpPr>
          <p:spPr>
            <a:xfrm>
              <a:off x="4267200" y="3505200"/>
              <a:ext cx="381000" cy="381000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</a:rPr>
                <a:t>6</a:t>
              </a:r>
            </a:p>
          </p:txBody>
        </p:sp>
        <p:cxnSp>
          <p:nvCxnSpPr>
            <p:cNvPr id="32" name="Straight Connector 31"/>
            <p:cNvCxnSpPr>
              <a:stCxn id="31" idx="4"/>
            </p:cNvCxnSpPr>
            <p:nvPr/>
          </p:nvCxnSpPr>
          <p:spPr>
            <a:xfrm rot="16200000" flipH="1">
              <a:off x="4286250" y="4057650"/>
              <a:ext cx="457200" cy="11430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/>
            <p:cNvSpPr/>
            <p:nvPr/>
          </p:nvSpPr>
          <p:spPr>
            <a:xfrm>
              <a:off x="3657600" y="4419600"/>
              <a:ext cx="381000" cy="381000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34" name="Oval 33"/>
            <p:cNvSpPr/>
            <p:nvPr/>
          </p:nvSpPr>
          <p:spPr>
            <a:xfrm>
              <a:off x="4430486" y="4343400"/>
              <a:ext cx="381000" cy="381000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</a:rPr>
                <a:t>4</a:t>
              </a:r>
            </a:p>
          </p:txBody>
        </p:sp>
        <p:cxnSp>
          <p:nvCxnSpPr>
            <p:cNvPr id="35" name="Straight Connector 34"/>
            <p:cNvCxnSpPr/>
            <p:nvPr/>
          </p:nvCxnSpPr>
          <p:spPr>
            <a:xfrm rot="5400000">
              <a:off x="4038600" y="4876800"/>
              <a:ext cx="609600" cy="30480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34" idx="5"/>
            </p:cNvCxnSpPr>
            <p:nvPr/>
          </p:nvCxnSpPr>
          <p:spPr>
            <a:xfrm rot="16200000" flipH="1">
              <a:off x="4679490" y="4744804"/>
              <a:ext cx="589196" cy="436796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3962400" y="5334000"/>
              <a:ext cx="381000" cy="381000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38" name="Oval 37"/>
            <p:cNvSpPr/>
            <p:nvPr/>
          </p:nvSpPr>
          <p:spPr>
            <a:xfrm>
              <a:off x="4572000" y="5334000"/>
              <a:ext cx="381000" cy="3810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39" name="Oval 38"/>
            <p:cNvSpPr/>
            <p:nvPr/>
          </p:nvSpPr>
          <p:spPr>
            <a:xfrm>
              <a:off x="5029200" y="5257800"/>
              <a:ext cx="381000" cy="3810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9</a:t>
              </a:r>
            </a:p>
          </p:txBody>
        </p:sp>
        <p:cxnSp>
          <p:nvCxnSpPr>
            <p:cNvPr id="40" name="Straight Connector 39"/>
            <p:cNvCxnSpPr/>
            <p:nvPr/>
          </p:nvCxnSpPr>
          <p:spPr>
            <a:xfrm rot="5400000">
              <a:off x="3562350" y="4133850"/>
              <a:ext cx="533400" cy="3810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7673" name="Picture 2" descr="C:\Documents and Settings\Lina\Desktop\Home (Custom)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53400" y="57150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>
            <a:stCxn id="34" idx="4"/>
          </p:cNvCxnSpPr>
          <p:nvPr/>
        </p:nvCxnSpPr>
        <p:spPr>
          <a:xfrm rot="16200000" flipH="1">
            <a:off x="4926807" y="3309143"/>
            <a:ext cx="762000" cy="2397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0" y="5257800"/>
          <a:ext cx="6096000" cy="365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2184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grpSp>
        <p:nvGrpSpPr>
          <p:cNvPr id="2" name="Group 23"/>
          <p:cNvGrpSpPr/>
          <p:nvPr/>
        </p:nvGrpSpPr>
        <p:grpSpPr>
          <a:xfrm>
            <a:off x="2743200" y="914400"/>
            <a:ext cx="3733800" cy="3124200"/>
            <a:chOff x="3124200" y="2590800"/>
            <a:chExt cx="2286000" cy="3124200"/>
          </a:xfrm>
          <a:solidFill>
            <a:schemeClr val="accent1"/>
          </a:solidFill>
        </p:grpSpPr>
        <p:sp>
          <p:nvSpPr>
            <p:cNvPr id="25" name="Oval 24"/>
            <p:cNvSpPr/>
            <p:nvPr/>
          </p:nvSpPr>
          <p:spPr>
            <a:xfrm>
              <a:off x="3544078" y="2590800"/>
              <a:ext cx="533400" cy="4572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</a:rPr>
                <a:t>2</a:t>
              </a:r>
            </a:p>
          </p:txBody>
        </p:sp>
        <p:cxnSp>
          <p:nvCxnSpPr>
            <p:cNvPr id="26" name="Straight Connector 25"/>
            <p:cNvCxnSpPr>
              <a:stCxn id="25" idx="3"/>
            </p:cNvCxnSpPr>
            <p:nvPr/>
          </p:nvCxnSpPr>
          <p:spPr>
            <a:xfrm rot="5400000">
              <a:off x="3206759" y="3089765"/>
              <a:ext cx="524155" cy="306715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25" idx="4"/>
            </p:cNvCxnSpPr>
            <p:nvPr/>
          </p:nvCxnSpPr>
          <p:spPr>
            <a:xfrm rot="16200000" flipH="1">
              <a:off x="3601228" y="3257550"/>
              <a:ext cx="457200" cy="3810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25" idx="5"/>
            </p:cNvCxnSpPr>
            <p:nvPr/>
          </p:nvCxnSpPr>
          <p:spPr>
            <a:xfrm rot="16200000" flipH="1">
              <a:off x="3928743" y="3051664"/>
              <a:ext cx="524155" cy="382915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Oval 28"/>
            <p:cNvSpPr/>
            <p:nvPr/>
          </p:nvSpPr>
          <p:spPr>
            <a:xfrm>
              <a:off x="3124200" y="3505200"/>
              <a:ext cx="381000" cy="381000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30" name="Oval 29"/>
            <p:cNvSpPr/>
            <p:nvPr/>
          </p:nvSpPr>
          <p:spPr>
            <a:xfrm>
              <a:off x="3657600" y="3505200"/>
              <a:ext cx="381000" cy="381000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31" name="Oval 30"/>
            <p:cNvSpPr/>
            <p:nvPr/>
          </p:nvSpPr>
          <p:spPr>
            <a:xfrm>
              <a:off x="4267200" y="3505200"/>
              <a:ext cx="381000" cy="381000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</a:rPr>
                <a:t>6</a:t>
              </a:r>
            </a:p>
          </p:txBody>
        </p:sp>
        <p:cxnSp>
          <p:nvCxnSpPr>
            <p:cNvPr id="32" name="Straight Connector 31"/>
            <p:cNvCxnSpPr>
              <a:stCxn id="31" idx="4"/>
            </p:cNvCxnSpPr>
            <p:nvPr/>
          </p:nvCxnSpPr>
          <p:spPr>
            <a:xfrm rot="16200000" flipH="1">
              <a:off x="4286250" y="4057650"/>
              <a:ext cx="457200" cy="11430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/>
            <p:cNvSpPr/>
            <p:nvPr/>
          </p:nvSpPr>
          <p:spPr>
            <a:xfrm>
              <a:off x="3657600" y="4419600"/>
              <a:ext cx="381000" cy="381000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34" name="Oval 33"/>
            <p:cNvSpPr/>
            <p:nvPr/>
          </p:nvSpPr>
          <p:spPr>
            <a:xfrm>
              <a:off x="4430486" y="4343400"/>
              <a:ext cx="381000" cy="381000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</a:rPr>
                <a:t>4</a:t>
              </a:r>
            </a:p>
          </p:txBody>
        </p:sp>
        <p:cxnSp>
          <p:nvCxnSpPr>
            <p:cNvPr id="35" name="Straight Connector 34"/>
            <p:cNvCxnSpPr/>
            <p:nvPr/>
          </p:nvCxnSpPr>
          <p:spPr>
            <a:xfrm rot="5400000">
              <a:off x="4038600" y="4876800"/>
              <a:ext cx="609600" cy="30480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34" idx="5"/>
            </p:cNvCxnSpPr>
            <p:nvPr/>
          </p:nvCxnSpPr>
          <p:spPr>
            <a:xfrm rot="16200000" flipH="1">
              <a:off x="4679490" y="4744804"/>
              <a:ext cx="589196" cy="436796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3962400" y="5334000"/>
              <a:ext cx="381000" cy="381000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38" name="Oval 37"/>
            <p:cNvSpPr/>
            <p:nvPr/>
          </p:nvSpPr>
          <p:spPr>
            <a:xfrm>
              <a:off x="4572000" y="5334000"/>
              <a:ext cx="381000" cy="381000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39" name="Oval 38"/>
            <p:cNvSpPr/>
            <p:nvPr/>
          </p:nvSpPr>
          <p:spPr>
            <a:xfrm>
              <a:off x="5029200" y="5257800"/>
              <a:ext cx="381000" cy="3810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FF0000"/>
                  </a:solidFill>
                </a:rPr>
                <a:t>9</a:t>
              </a:r>
            </a:p>
          </p:txBody>
        </p:sp>
        <p:cxnSp>
          <p:nvCxnSpPr>
            <p:cNvPr id="40" name="Straight Connector 39"/>
            <p:cNvCxnSpPr/>
            <p:nvPr/>
          </p:nvCxnSpPr>
          <p:spPr>
            <a:xfrm rot="5400000">
              <a:off x="3562350" y="4133850"/>
              <a:ext cx="533400" cy="3810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8697" name="Picture 2" descr="C:\Documents and Settings\Lina\Desktop\Home (Custom)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53400" y="57150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2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Exercitii</a:t>
            </a:r>
            <a:r>
              <a:rPr lang="en-US" sz="2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propuse</a:t>
            </a:r>
            <a:endParaRPr lang="en-US" sz="22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698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AutoNum type="arabicPeriod"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Cate valori nule pot sa apara intr-un vector cu legaturi “de tip tata” asociat unui arbore cu radacina ce contine 10 noduri?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       a.niciuna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       b.exact una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       c.depinde de configuratia arborelui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       d.exact doua</a:t>
            </a:r>
          </a:p>
          <a:p>
            <a:pPr eaLnBrk="1" hangingPunct="1">
              <a:buFont typeface="Wingdings" pitchFamily="2" charset="2"/>
              <a:buAutoNum type="arabicPeriod" startAt="2"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Un graf neorientat cu 5 noduri are gradele nodurilor egale cu 1,2,2,1,x. Pentru ce valoare a lui x graful este arbore?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       a.x=1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       b.x&lt;2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       c.x&gt;2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       d.nicio valoare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3.    Se considera arborele cu 6 noduri, numerotate de la 1 la 6, cu muchiile [2,1], [2,4], [4,5], [6,2], [6,3]. Scrieti toate nodurile desemnate ca radacina astfel incat fiecare arbore cu radacina obtinut sa aiba exact 3 frunze.</a:t>
            </a:r>
          </a:p>
        </p:txBody>
      </p:sp>
      <p:pic>
        <p:nvPicPr>
          <p:cNvPr id="29699" name="Picture 2" descr="C:\Documents and Settings\Lina\Desktop\Home (Custom)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53400" y="57150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200" b="1" u="sng" dirty="0" err="1" smtClean="0">
                <a:latin typeface="Times New Roman" pitchFamily="18" charset="0"/>
                <a:cs typeface="Times New Roman" pitchFamily="18" charset="0"/>
              </a:rPr>
              <a:t>Rezolvari</a:t>
            </a:r>
            <a:endParaRPr lang="en-US" sz="22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2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066800"/>
            <a:ext cx="8534400" cy="5638800"/>
          </a:xfrm>
        </p:spPr>
        <p:txBody>
          <a:bodyPr/>
          <a:lstStyle/>
          <a:p>
            <a:pPr eaLnBrk="1" hangingPunct="1">
              <a:buFont typeface="Wingdings" pitchFamily="2" charset="2"/>
              <a:buAutoNum type="arabicPeriod"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b.exact una → radacina</a:t>
            </a:r>
          </a:p>
          <a:p>
            <a:pPr eaLnBrk="1" hangingPunct="1">
              <a:buFont typeface="Wingdings" pitchFamily="2" charset="2"/>
              <a:buAutoNum type="arabicPeriod"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Daca avem 5 noduri =&gt; 4 muchii (n noduri=n-1 muchii)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       Suma gradelor=2*numarul de muchii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       2*4=6+x=&gt;x=2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       d.nicio valoare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3.               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eaLnBrk="1" hangingPunct="1">
              <a:buFont typeface="Wingdings" pitchFamily="2" charset="2"/>
              <a:buNone/>
            </a:pPr>
            <a:endParaRPr lang="en-US" sz="16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143000" y="26670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</a:t>
            </a:r>
          </a:p>
        </p:txBody>
      </p:sp>
      <p:cxnSp>
        <p:nvCxnSpPr>
          <p:cNvPr id="8" name="Straight Connector 7"/>
          <p:cNvCxnSpPr>
            <a:stCxn id="4" idx="4"/>
          </p:cNvCxnSpPr>
          <p:nvPr/>
        </p:nvCxnSpPr>
        <p:spPr>
          <a:xfrm rot="5400000">
            <a:off x="933450" y="2876550"/>
            <a:ext cx="304800" cy="342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4" idx="4"/>
          </p:cNvCxnSpPr>
          <p:nvPr/>
        </p:nvCxnSpPr>
        <p:spPr>
          <a:xfrm rot="5400000">
            <a:off x="1047750" y="3067050"/>
            <a:ext cx="3810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4" idx="4"/>
          </p:cNvCxnSpPr>
          <p:nvPr/>
        </p:nvCxnSpPr>
        <p:spPr>
          <a:xfrm rot="16200000" flipH="1">
            <a:off x="1238250" y="2914650"/>
            <a:ext cx="304800" cy="266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838200" y="32004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6</a:t>
            </a:r>
          </a:p>
        </p:txBody>
      </p:sp>
      <p:sp>
        <p:nvSpPr>
          <p:cNvPr id="14" name="Oval 13"/>
          <p:cNvSpPr/>
          <p:nvPr/>
        </p:nvSpPr>
        <p:spPr>
          <a:xfrm>
            <a:off x="1143000" y="32766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</a:t>
            </a:r>
          </a:p>
        </p:txBody>
      </p:sp>
      <p:sp>
        <p:nvSpPr>
          <p:cNvPr id="15" name="Oval 14"/>
          <p:cNvSpPr/>
          <p:nvPr/>
        </p:nvSpPr>
        <p:spPr>
          <a:xfrm>
            <a:off x="1447800" y="32004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4</a:t>
            </a:r>
          </a:p>
        </p:txBody>
      </p:sp>
      <p:cxnSp>
        <p:nvCxnSpPr>
          <p:cNvPr id="17" name="Straight Connector 16"/>
          <p:cNvCxnSpPr>
            <a:stCxn id="13" idx="4"/>
          </p:cNvCxnSpPr>
          <p:nvPr/>
        </p:nvCxnSpPr>
        <p:spPr>
          <a:xfrm rot="5400000">
            <a:off x="704850" y="3486150"/>
            <a:ext cx="304800" cy="190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5" idx="4"/>
          </p:cNvCxnSpPr>
          <p:nvPr/>
        </p:nvCxnSpPr>
        <p:spPr>
          <a:xfrm rot="16200000" flipH="1">
            <a:off x="1504950" y="3486150"/>
            <a:ext cx="304800" cy="190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1676400" y="37338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5</a:t>
            </a:r>
          </a:p>
        </p:txBody>
      </p:sp>
      <p:sp>
        <p:nvSpPr>
          <p:cNvPr id="21" name="Oval 20"/>
          <p:cNvSpPr/>
          <p:nvPr/>
        </p:nvSpPr>
        <p:spPr>
          <a:xfrm>
            <a:off x="685800" y="37338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3</a:t>
            </a:r>
          </a:p>
        </p:txBody>
      </p:sp>
      <p:sp>
        <p:nvSpPr>
          <p:cNvPr id="22" name="Oval 21"/>
          <p:cNvSpPr/>
          <p:nvPr/>
        </p:nvSpPr>
        <p:spPr>
          <a:xfrm>
            <a:off x="3124200" y="26670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</a:t>
            </a:r>
          </a:p>
        </p:txBody>
      </p:sp>
      <p:cxnSp>
        <p:nvCxnSpPr>
          <p:cNvPr id="24" name="Straight Connector 23"/>
          <p:cNvCxnSpPr>
            <a:stCxn id="22" idx="4"/>
          </p:cNvCxnSpPr>
          <p:nvPr/>
        </p:nvCxnSpPr>
        <p:spPr>
          <a:xfrm rot="5400000">
            <a:off x="3105150" y="2990850"/>
            <a:ext cx="2286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3124200" y="31242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</a:t>
            </a:r>
          </a:p>
        </p:txBody>
      </p:sp>
      <p:cxnSp>
        <p:nvCxnSpPr>
          <p:cNvPr id="29" name="Straight Connector 28"/>
          <p:cNvCxnSpPr>
            <a:stCxn id="27" idx="4"/>
          </p:cNvCxnSpPr>
          <p:nvPr/>
        </p:nvCxnSpPr>
        <p:spPr>
          <a:xfrm rot="5400000">
            <a:off x="3028950" y="3524250"/>
            <a:ext cx="3810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3048000" y="37338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4</a:t>
            </a:r>
          </a:p>
        </p:txBody>
      </p:sp>
      <p:cxnSp>
        <p:nvCxnSpPr>
          <p:cNvPr id="32" name="Straight Connector 31"/>
          <p:cNvCxnSpPr>
            <a:stCxn id="27" idx="5"/>
          </p:cNvCxnSpPr>
          <p:nvPr/>
        </p:nvCxnSpPr>
        <p:spPr>
          <a:xfrm rot="16200000" flipH="1">
            <a:off x="3243263" y="3395663"/>
            <a:ext cx="414337" cy="2619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3429000" y="36576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6</a:t>
            </a:r>
          </a:p>
        </p:txBody>
      </p:sp>
      <p:cxnSp>
        <p:nvCxnSpPr>
          <p:cNvPr id="35" name="Straight Connector 34"/>
          <p:cNvCxnSpPr>
            <a:stCxn id="30" idx="4"/>
          </p:cNvCxnSpPr>
          <p:nvPr/>
        </p:nvCxnSpPr>
        <p:spPr>
          <a:xfrm rot="5400000">
            <a:off x="2990850" y="4095750"/>
            <a:ext cx="3048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33" idx="4"/>
          </p:cNvCxnSpPr>
          <p:nvPr/>
        </p:nvCxnSpPr>
        <p:spPr>
          <a:xfrm rot="16200000" flipH="1">
            <a:off x="3448050" y="3981450"/>
            <a:ext cx="304800" cy="114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3048000" y="41910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5</a:t>
            </a:r>
          </a:p>
        </p:txBody>
      </p:sp>
      <p:sp>
        <p:nvSpPr>
          <p:cNvPr id="41" name="Oval 40"/>
          <p:cNvSpPr/>
          <p:nvPr/>
        </p:nvSpPr>
        <p:spPr>
          <a:xfrm>
            <a:off x="3581400" y="41910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3</a:t>
            </a:r>
          </a:p>
        </p:txBody>
      </p:sp>
      <p:sp>
        <p:nvSpPr>
          <p:cNvPr id="42" name="Oval 41"/>
          <p:cNvSpPr/>
          <p:nvPr/>
        </p:nvSpPr>
        <p:spPr>
          <a:xfrm>
            <a:off x="4800600" y="26670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3</a:t>
            </a:r>
          </a:p>
        </p:txBody>
      </p:sp>
      <p:cxnSp>
        <p:nvCxnSpPr>
          <p:cNvPr id="44" name="Straight Connector 43"/>
          <p:cNvCxnSpPr>
            <a:stCxn id="42" idx="4"/>
          </p:cNvCxnSpPr>
          <p:nvPr/>
        </p:nvCxnSpPr>
        <p:spPr>
          <a:xfrm rot="5400000">
            <a:off x="4743450" y="3028950"/>
            <a:ext cx="3048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4724400" y="32004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6</a:t>
            </a:r>
          </a:p>
        </p:txBody>
      </p:sp>
      <p:sp>
        <p:nvSpPr>
          <p:cNvPr id="46" name="Oval 45"/>
          <p:cNvSpPr/>
          <p:nvPr/>
        </p:nvSpPr>
        <p:spPr>
          <a:xfrm>
            <a:off x="5410200" y="47244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5</a:t>
            </a:r>
          </a:p>
        </p:txBody>
      </p:sp>
      <p:sp>
        <p:nvSpPr>
          <p:cNvPr id="47" name="Oval 46"/>
          <p:cNvSpPr/>
          <p:nvPr/>
        </p:nvSpPr>
        <p:spPr>
          <a:xfrm>
            <a:off x="4648200" y="41910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</a:t>
            </a:r>
          </a:p>
        </p:txBody>
      </p:sp>
      <p:sp>
        <p:nvSpPr>
          <p:cNvPr id="48" name="Oval 47"/>
          <p:cNvSpPr/>
          <p:nvPr/>
        </p:nvSpPr>
        <p:spPr>
          <a:xfrm>
            <a:off x="4648200" y="36576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</a:t>
            </a:r>
          </a:p>
        </p:txBody>
      </p:sp>
      <p:sp>
        <p:nvSpPr>
          <p:cNvPr id="49" name="Oval 48"/>
          <p:cNvSpPr/>
          <p:nvPr/>
        </p:nvSpPr>
        <p:spPr>
          <a:xfrm>
            <a:off x="5029200" y="41910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4</a:t>
            </a:r>
          </a:p>
        </p:txBody>
      </p:sp>
      <p:cxnSp>
        <p:nvCxnSpPr>
          <p:cNvPr id="51" name="Straight Connector 50"/>
          <p:cNvCxnSpPr>
            <a:stCxn id="45" idx="4"/>
          </p:cNvCxnSpPr>
          <p:nvPr/>
        </p:nvCxnSpPr>
        <p:spPr>
          <a:xfrm rot="5400000">
            <a:off x="4705350" y="3524250"/>
            <a:ext cx="2286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48" idx="4"/>
          </p:cNvCxnSpPr>
          <p:nvPr/>
        </p:nvCxnSpPr>
        <p:spPr>
          <a:xfrm rot="5400000">
            <a:off x="4591050" y="4019550"/>
            <a:ext cx="3048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48" idx="5"/>
          </p:cNvCxnSpPr>
          <p:nvPr/>
        </p:nvCxnSpPr>
        <p:spPr>
          <a:xfrm rot="16200000" flipH="1">
            <a:off x="4805363" y="3890963"/>
            <a:ext cx="338137" cy="2619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16200000" flipH="1">
            <a:off x="5105400" y="4419600"/>
            <a:ext cx="4572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6400800" y="25908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4</a:t>
            </a:r>
          </a:p>
        </p:txBody>
      </p:sp>
      <p:sp>
        <p:nvSpPr>
          <p:cNvPr id="61" name="Oval 60"/>
          <p:cNvSpPr/>
          <p:nvPr/>
        </p:nvSpPr>
        <p:spPr>
          <a:xfrm>
            <a:off x="5867400" y="36576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</a:t>
            </a:r>
          </a:p>
        </p:txBody>
      </p:sp>
      <p:sp>
        <p:nvSpPr>
          <p:cNvPr id="62" name="Oval 61"/>
          <p:cNvSpPr/>
          <p:nvPr/>
        </p:nvSpPr>
        <p:spPr>
          <a:xfrm>
            <a:off x="6705600" y="31242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5</a:t>
            </a:r>
          </a:p>
        </p:txBody>
      </p:sp>
      <p:sp>
        <p:nvSpPr>
          <p:cNvPr id="63" name="Oval 62"/>
          <p:cNvSpPr/>
          <p:nvPr/>
        </p:nvSpPr>
        <p:spPr>
          <a:xfrm>
            <a:off x="6172200" y="31242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</a:t>
            </a:r>
          </a:p>
        </p:txBody>
      </p:sp>
      <p:sp>
        <p:nvSpPr>
          <p:cNvPr id="64" name="Oval 63"/>
          <p:cNvSpPr/>
          <p:nvPr/>
        </p:nvSpPr>
        <p:spPr>
          <a:xfrm>
            <a:off x="6324600" y="36576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6</a:t>
            </a:r>
          </a:p>
        </p:txBody>
      </p:sp>
      <p:sp>
        <p:nvSpPr>
          <p:cNvPr id="65" name="Oval 64"/>
          <p:cNvSpPr/>
          <p:nvPr/>
        </p:nvSpPr>
        <p:spPr>
          <a:xfrm>
            <a:off x="6629400" y="42672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3</a:t>
            </a:r>
          </a:p>
        </p:txBody>
      </p:sp>
      <p:cxnSp>
        <p:nvCxnSpPr>
          <p:cNvPr id="67" name="Straight Connector 66"/>
          <p:cNvCxnSpPr>
            <a:stCxn id="60" idx="4"/>
            <a:endCxn id="63" idx="4"/>
          </p:cNvCxnSpPr>
          <p:nvPr/>
        </p:nvCxnSpPr>
        <p:spPr>
          <a:xfrm rot="5400000">
            <a:off x="6134100" y="2971800"/>
            <a:ext cx="5334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60" idx="4"/>
            <a:endCxn id="62" idx="1"/>
          </p:cNvCxnSpPr>
          <p:nvPr/>
        </p:nvCxnSpPr>
        <p:spPr>
          <a:xfrm rot="16200000" flipH="1">
            <a:off x="6457950" y="2876550"/>
            <a:ext cx="338138" cy="2238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63" idx="4"/>
            <a:endCxn id="64" idx="0"/>
          </p:cNvCxnSpPr>
          <p:nvPr/>
        </p:nvCxnSpPr>
        <p:spPr>
          <a:xfrm rot="16200000" flipH="1">
            <a:off x="6210300" y="3429000"/>
            <a:ext cx="3048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63" idx="3"/>
            <a:endCxn id="61" idx="0"/>
          </p:cNvCxnSpPr>
          <p:nvPr/>
        </p:nvCxnSpPr>
        <p:spPr>
          <a:xfrm rot="5400000">
            <a:off x="5924550" y="3376613"/>
            <a:ext cx="338137" cy="2238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16200000" flipH="1">
            <a:off x="6324600" y="3962400"/>
            <a:ext cx="495300" cy="190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/>
          <p:nvPr/>
        </p:nvSpPr>
        <p:spPr>
          <a:xfrm>
            <a:off x="7543800" y="25908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5</a:t>
            </a:r>
          </a:p>
        </p:txBody>
      </p:sp>
      <p:sp>
        <p:nvSpPr>
          <p:cNvPr id="77" name="Oval 76"/>
          <p:cNvSpPr/>
          <p:nvPr/>
        </p:nvSpPr>
        <p:spPr>
          <a:xfrm>
            <a:off x="7467600" y="31242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4</a:t>
            </a:r>
          </a:p>
        </p:txBody>
      </p:sp>
      <p:sp>
        <p:nvSpPr>
          <p:cNvPr id="78" name="Oval 77"/>
          <p:cNvSpPr/>
          <p:nvPr/>
        </p:nvSpPr>
        <p:spPr>
          <a:xfrm>
            <a:off x="7391400" y="36576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</a:t>
            </a:r>
          </a:p>
        </p:txBody>
      </p:sp>
      <p:sp>
        <p:nvSpPr>
          <p:cNvPr id="79" name="Oval 78"/>
          <p:cNvSpPr/>
          <p:nvPr/>
        </p:nvSpPr>
        <p:spPr>
          <a:xfrm>
            <a:off x="7924800" y="41148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</a:t>
            </a:r>
          </a:p>
        </p:txBody>
      </p:sp>
      <p:sp>
        <p:nvSpPr>
          <p:cNvPr id="80" name="Oval 79"/>
          <p:cNvSpPr/>
          <p:nvPr/>
        </p:nvSpPr>
        <p:spPr>
          <a:xfrm>
            <a:off x="7239000" y="45720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3</a:t>
            </a:r>
          </a:p>
        </p:txBody>
      </p:sp>
      <p:sp>
        <p:nvSpPr>
          <p:cNvPr id="81" name="Oval 80"/>
          <p:cNvSpPr/>
          <p:nvPr/>
        </p:nvSpPr>
        <p:spPr>
          <a:xfrm>
            <a:off x="7315200" y="41148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6</a:t>
            </a:r>
          </a:p>
        </p:txBody>
      </p:sp>
      <p:cxnSp>
        <p:nvCxnSpPr>
          <p:cNvPr id="83" name="Straight Connector 82"/>
          <p:cNvCxnSpPr>
            <a:stCxn id="76" idx="4"/>
            <a:endCxn id="77" idx="0"/>
          </p:cNvCxnSpPr>
          <p:nvPr/>
        </p:nvCxnSpPr>
        <p:spPr>
          <a:xfrm rot="5400000">
            <a:off x="7467600" y="2933700"/>
            <a:ext cx="3048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77" idx="4"/>
            <a:endCxn id="78" idx="0"/>
          </p:cNvCxnSpPr>
          <p:nvPr/>
        </p:nvCxnSpPr>
        <p:spPr>
          <a:xfrm rot="5400000">
            <a:off x="7391400" y="3467100"/>
            <a:ext cx="3048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78" idx="4"/>
            <a:endCxn id="81" idx="0"/>
          </p:cNvCxnSpPr>
          <p:nvPr/>
        </p:nvCxnSpPr>
        <p:spPr>
          <a:xfrm rot="5400000">
            <a:off x="7353300" y="3962400"/>
            <a:ext cx="228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81" idx="4"/>
            <a:endCxn id="80" idx="0"/>
          </p:cNvCxnSpPr>
          <p:nvPr/>
        </p:nvCxnSpPr>
        <p:spPr>
          <a:xfrm rot="5400000">
            <a:off x="7277100" y="4419600"/>
            <a:ext cx="228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78" idx="6"/>
            <a:endCxn id="79" idx="2"/>
          </p:cNvCxnSpPr>
          <p:nvPr/>
        </p:nvCxnSpPr>
        <p:spPr>
          <a:xfrm>
            <a:off x="7620000" y="3771900"/>
            <a:ext cx="3048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Oval 92"/>
          <p:cNvSpPr/>
          <p:nvPr/>
        </p:nvSpPr>
        <p:spPr>
          <a:xfrm>
            <a:off x="1371600" y="46482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6</a:t>
            </a:r>
          </a:p>
        </p:txBody>
      </p:sp>
      <p:sp>
        <p:nvSpPr>
          <p:cNvPr id="94" name="Oval 93"/>
          <p:cNvSpPr/>
          <p:nvPr/>
        </p:nvSpPr>
        <p:spPr>
          <a:xfrm>
            <a:off x="1066800" y="50292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</a:t>
            </a:r>
          </a:p>
        </p:txBody>
      </p:sp>
      <p:sp>
        <p:nvSpPr>
          <p:cNvPr id="95" name="Oval 94"/>
          <p:cNvSpPr/>
          <p:nvPr/>
        </p:nvSpPr>
        <p:spPr>
          <a:xfrm>
            <a:off x="1600200" y="51054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3</a:t>
            </a:r>
          </a:p>
        </p:txBody>
      </p:sp>
      <p:sp>
        <p:nvSpPr>
          <p:cNvPr id="96" name="Oval 95"/>
          <p:cNvSpPr/>
          <p:nvPr/>
        </p:nvSpPr>
        <p:spPr>
          <a:xfrm>
            <a:off x="1143000" y="54864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4</a:t>
            </a:r>
          </a:p>
        </p:txBody>
      </p:sp>
      <p:sp>
        <p:nvSpPr>
          <p:cNvPr id="97" name="Oval 96"/>
          <p:cNvSpPr/>
          <p:nvPr/>
        </p:nvSpPr>
        <p:spPr>
          <a:xfrm>
            <a:off x="685800" y="54102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</a:t>
            </a:r>
          </a:p>
        </p:txBody>
      </p:sp>
      <p:sp>
        <p:nvSpPr>
          <p:cNvPr id="98" name="Oval 97"/>
          <p:cNvSpPr/>
          <p:nvPr/>
        </p:nvSpPr>
        <p:spPr>
          <a:xfrm>
            <a:off x="1371600" y="59436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5</a:t>
            </a:r>
          </a:p>
        </p:txBody>
      </p:sp>
      <p:cxnSp>
        <p:nvCxnSpPr>
          <p:cNvPr id="100" name="Straight Connector 99"/>
          <p:cNvCxnSpPr>
            <a:stCxn id="93" idx="4"/>
            <a:endCxn id="94" idx="7"/>
          </p:cNvCxnSpPr>
          <p:nvPr/>
        </p:nvCxnSpPr>
        <p:spPr>
          <a:xfrm rot="5400000">
            <a:off x="1281113" y="4857750"/>
            <a:ext cx="185738" cy="223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93" idx="4"/>
            <a:endCxn id="95" idx="1"/>
          </p:cNvCxnSpPr>
          <p:nvPr/>
        </p:nvCxnSpPr>
        <p:spPr>
          <a:xfrm rot="16200000" flipH="1">
            <a:off x="1428750" y="4933950"/>
            <a:ext cx="261938" cy="147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94" idx="4"/>
            <a:endCxn id="97" idx="7"/>
          </p:cNvCxnSpPr>
          <p:nvPr/>
        </p:nvCxnSpPr>
        <p:spPr>
          <a:xfrm rot="5400000">
            <a:off x="938213" y="5200650"/>
            <a:ext cx="185738" cy="3000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rot="16200000" flipH="1">
            <a:off x="1066800" y="5257800"/>
            <a:ext cx="342900" cy="190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96" idx="4"/>
            <a:endCxn id="98" idx="1"/>
          </p:cNvCxnSpPr>
          <p:nvPr/>
        </p:nvCxnSpPr>
        <p:spPr>
          <a:xfrm rot="16200000" flipH="1">
            <a:off x="1200150" y="5772150"/>
            <a:ext cx="261938" cy="147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Oval 122"/>
          <p:cNvSpPr/>
          <p:nvPr/>
        </p:nvSpPr>
        <p:spPr>
          <a:xfrm>
            <a:off x="381000" y="2667000"/>
            <a:ext cx="1676400" cy="1676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4" name="Oval 123"/>
          <p:cNvSpPr/>
          <p:nvPr/>
        </p:nvSpPr>
        <p:spPr>
          <a:xfrm>
            <a:off x="5638800" y="2514600"/>
            <a:ext cx="1524000" cy="2286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609600" y="4495800"/>
            <a:ext cx="1524000" cy="2057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30792" name="Picture 2" descr="C:\Documents and Settings\Lina\Desktop\Home (Custom)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53400" y="57150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048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2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Cuprins</a:t>
            </a:r>
            <a:r>
              <a:rPr lang="en-US" sz="22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200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>
          <a:xfrm>
            <a:off x="2362200" y="1600200"/>
            <a:ext cx="6400800" cy="42672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Ø"/>
            </a:pPr>
            <a:r>
              <a:rPr lang="en-US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Definitie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en-US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Reprezentare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en-US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ro-RO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rmino</a:t>
            </a:r>
            <a:r>
              <a:rPr lang="en-US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logie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en-US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Vectorul de tati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en-US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Exercitii propuse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en-US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Rezolvari</a:t>
            </a:r>
          </a:p>
          <a:p>
            <a:pPr algn="just" eaLnBrk="1" hangingPunct="1"/>
            <a:endParaRPr lang="en-US" sz="2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2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Arbori</a:t>
            </a:r>
            <a:endParaRPr lang="en-US" sz="22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8229600" cy="4525963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1600" dirty="0" smtClean="0">
                <a:latin typeface="+mj-lt"/>
              </a:rPr>
              <a:t>          </a:t>
            </a:r>
            <a:r>
              <a:rPr lang="en-US" sz="1600" dirty="0" err="1" smtClean="0">
                <a:latin typeface="+mj-lt"/>
              </a:rPr>
              <a:t>Definitie</a:t>
            </a:r>
            <a:r>
              <a:rPr lang="en-US" sz="1600" dirty="0" smtClean="0">
                <a:latin typeface="+mj-lt"/>
              </a:rPr>
              <a:t>: U</a:t>
            </a:r>
            <a:r>
              <a:rPr lang="vi-VN" sz="1600" dirty="0" smtClean="0">
                <a:latin typeface="+mj-lt"/>
              </a:rPr>
              <a:t>n arbore este un </a:t>
            </a:r>
            <a:r>
              <a:rPr lang="vi-VN" sz="1600" dirty="0" smtClean="0">
                <a:latin typeface="+mj-lt"/>
                <a:hlinkClick r:id="rId2" tooltip="Graf"/>
              </a:rPr>
              <a:t>graf</a:t>
            </a:r>
            <a:r>
              <a:rPr lang="vi-VN" sz="1600" dirty="0" smtClean="0">
                <a:latin typeface="+mj-lt"/>
              </a:rPr>
              <a:t> neorientat, </a:t>
            </a:r>
            <a:r>
              <a:rPr lang="vi-VN" sz="1600" dirty="0" smtClean="0">
                <a:latin typeface="+mj-lt"/>
                <a:hlinkClick r:id="rId3" tooltip="Conexitate"/>
              </a:rPr>
              <a:t>conex</a:t>
            </a:r>
            <a:r>
              <a:rPr lang="vi-VN" sz="1600" dirty="0" smtClean="0">
                <a:latin typeface="+mj-lt"/>
              </a:rPr>
              <a:t> și fără cicluri</a:t>
            </a:r>
            <a:r>
              <a:rPr lang="en-US" sz="1600" dirty="0" smtClean="0">
                <a:latin typeface="+mj-lt"/>
              </a:rPr>
              <a:t>,</a:t>
            </a:r>
            <a:r>
              <a:rPr lang="vi-VN" sz="1600" dirty="0" smtClean="0">
                <a:latin typeface="+mj-lt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maximal in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raport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proprietatea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aciclitate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minimal in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raport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proprietatea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conexitate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sz="1600" dirty="0" smtClean="0">
                <a:latin typeface="+mj-lt"/>
              </a:rPr>
              <a:t>Arborii reprezintă grafurile cele mai simple ca structură din clasa grafurilor conexe, ei fiind și cei mai frecvent utilizați în practică</a:t>
            </a:r>
            <a:r>
              <a:rPr lang="en-US" sz="1600" dirty="0" smtClean="0">
                <a:latin typeface="+mj-lt"/>
              </a:rPr>
              <a:t>.</a:t>
            </a:r>
            <a:endParaRPr lang="en-US" sz="1600" dirty="0">
              <a:latin typeface="+mj-lt"/>
            </a:endParaRPr>
          </a:p>
        </p:txBody>
      </p:sp>
      <p:pic>
        <p:nvPicPr>
          <p:cNvPr id="16387" name="Picture 2" descr="C:\Documents and Settings\Lina\Desktop\Home (Custom)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153400" y="57150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2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Reprezentare</a:t>
            </a:r>
            <a:r>
              <a:rPr lang="en-US" sz="22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u="sng" dirty="0" smtClean="0">
                <a:latin typeface="Times New Roman" pitchFamily="18" charset="0"/>
                <a:cs typeface="Times New Roman" pitchFamily="18" charset="0"/>
              </a:rPr>
            </a:br>
            <a:endParaRPr lang="en-US" sz="2200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86000" y="1600200"/>
            <a:ext cx="3810000" cy="3886200"/>
          </a:xfrm>
        </p:spPr>
      </p:pic>
      <p:pic>
        <p:nvPicPr>
          <p:cNvPr id="17411" name="Picture 2" descr="C:\Documents and Settings\Lina\Desktop\Home (Custom)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53400" y="57150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8229600" cy="6553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u="sng" smtClean="0"/>
              <a:t>Te</a:t>
            </a:r>
            <a:r>
              <a:rPr lang="ro-RO" b="1" u="sng" smtClean="0"/>
              <a:t>rmino</a:t>
            </a:r>
            <a:r>
              <a:rPr lang="en-US" b="1" u="sng" smtClean="0"/>
              <a:t>logie:</a:t>
            </a:r>
          </a:p>
        </p:txBody>
      </p:sp>
      <p:sp>
        <p:nvSpPr>
          <p:cNvPr id="4" name="Oval 3"/>
          <p:cNvSpPr/>
          <p:nvPr/>
        </p:nvSpPr>
        <p:spPr>
          <a:xfrm>
            <a:off x="4191000" y="838200"/>
            <a:ext cx="5334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</a:t>
            </a:r>
          </a:p>
        </p:txBody>
      </p:sp>
      <p:cxnSp>
        <p:nvCxnSpPr>
          <p:cNvPr id="6" name="Straight Connector 5"/>
          <p:cNvCxnSpPr>
            <a:stCxn id="4" idx="3"/>
          </p:cNvCxnSpPr>
          <p:nvPr/>
        </p:nvCxnSpPr>
        <p:spPr>
          <a:xfrm rot="5400000">
            <a:off x="3853656" y="1337469"/>
            <a:ext cx="523875" cy="306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4" idx="4"/>
          </p:cNvCxnSpPr>
          <p:nvPr/>
        </p:nvCxnSpPr>
        <p:spPr>
          <a:xfrm rot="16200000" flipH="1">
            <a:off x="4248150" y="1504950"/>
            <a:ext cx="4572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4" idx="5"/>
          </p:cNvCxnSpPr>
          <p:nvPr/>
        </p:nvCxnSpPr>
        <p:spPr>
          <a:xfrm rot="16200000" flipH="1">
            <a:off x="4575969" y="1299369"/>
            <a:ext cx="523875" cy="382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3810000" y="1752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</a:t>
            </a:r>
          </a:p>
        </p:txBody>
      </p:sp>
      <p:sp>
        <p:nvSpPr>
          <p:cNvPr id="18" name="Oval 17"/>
          <p:cNvSpPr/>
          <p:nvPr/>
        </p:nvSpPr>
        <p:spPr>
          <a:xfrm>
            <a:off x="4343400" y="1752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5</a:t>
            </a:r>
          </a:p>
        </p:txBody>
      </p:sp>
      <p:sp>
        <p:nvSpPr>
          <p:cNvPr id="22" name="Oval 21"/>
          <p:cNvSpPr/>
          <p:nvPr/>
        </p:nvSpPr>
        <p:spPr>
          <a:xfrm>
            <a:off x="4953000" y="1752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6</a:t>
            </a:r>
          </a:p>
        </p:txBody>
      </p:sp>
      <p:cxnSp>
        <p:nvCxnSpPr>
          <p:cNvPr id="24" name="Straight Connector 23"/>
          <p:cNvCxnSpPr>
            <a:stCxn id="18" idx="4"/>
          </p:cNvCxnSpPr>
          <p:nvPr/>
        </p:nvCxnSpPr>
        <p:spPr>
          <a:xfrm rot="5400000">
            <a:off x="4248150" y="2381250"/>
            <a:ext cx="5334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2" idx="4"/>
          </p:cNvCxnSpPr>
          <p:nvPr/>
        </p:nvCxnSpPr>
        <p:spPr>
          <a:xfrm rot="16200000" flipH="1">
            <a:off x="4972050" y="2305050"/>
            <a:ext cx="457200" cy="114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4343400" y="26670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7</a:t>
            </a:r>
          </a:p>
        </p:txBody>
      </p:sp>
      <p:sp>
        <p:nvSpPr>
          <p:cNvPr id="32" name="Oval 31"/>
          <p:cNvSpPr/>
          <p:nvPr/>
        </p:nvSpPr>
        <p:spPr>
          <a:xfrm>
            <a:off x="5105400" y="2590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4</a:t>
            </a: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4724400" y="3124200"/>
            <a:ext cx="6096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2" idx="4"/>
          </p:cNvCxnSpPr>
          <p:nvPr/>
        </p:nvCxnSpPr>
        <p:spPr>
          <a:xfrm rot="16200000" flipH="1">
            <a:off x="5048250" y="3219450"/>
            <a:ext cx="609600" cy="114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32" idx="5"/>
          </p:cNvCxnSpPr>
          <p:nvPr/>
        </p:nvCxnSpPr>
        <p:spPr>
          <a:xfrm rot="16200000" flipH="1">
            <a:off x="5354638" y="2992438"/>
            <a:ext cx="588962" cy="4365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4648200" y="3581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8</a:t>
            </a:r>
          </a:p>
        </p:txBody>
      </p:sp>
      <p:sp>
        <p:nvSpPr>
          <p:cNvPr id="47" name="Oval 46"/>
          <p:cNvSpPr/>
          <p:nvPr/>
        </p:nvSpPr>
        <p:spPr>
          <a:xfrm>
            <a:off x="5257800" y="3581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3</a:t>
            </a:r>
          </a:p>
        </p:txBody>
      </p:sp>
      <p:sp>
        <p:nvSpPr>
          <p:cNvPr id="48" name="Oval 47"/>
          <p:cNvSpPr/>
          <p:nvPr/>
        </p:nvSpPr>
        <p:spPr>
          <a:xfrm>
            <a:off x="5715000" y="3505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9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 flipV="1">
            <a:off x="4800600" y="990600"/>
            <a:ext cx="11430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Flowchart: Punched Tape 50"/>
          <p:cNvSpPr/>
          <p:nvPr/>
        </p:nvSpPr>
        <p:spPr>
          <a:xfrm>
            <a:off x="5943600" y="838200"/>
            <a:ext cx="1447800" cy="38100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/>
              <a:t>radacina</a:t>
            </a:r>
            <a:endParaRPr lang="en-US" dirty="0"/>
          </a:p>
        </p:txBody>
      </p:sp>
      <p:sp>
        <p:nvSpPr>
          <p:cNvPr id="53" name="Flowchart: Process 52"/>
          <p:cNvSpPr/>
          <p:nvPr/>
        </p:nvSpPr>
        <p:spPr>
          <a:xfrm>
            <a:off x="3429000" y="1524000"/>
            <a:ext cx="2209800" cy="7620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5" name="Straight Arrow Connector 54"/>
          <p:cNvCxnSpPr>
            <a:stCxn id="53" idx="3"/>
          </p:cNvCxnSpPr>
          <p:nvPr/>
        </p:nvCxnSpPr>
        <p:spPr>
          <a:xfrm>
            <a:off x="5638800" y="1905000"/>
            <a:ext cx="990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Flowchart: Punched Tape 55"/>
          <p:cNvSpPr/>
          <p:nvPr/>
        </p:nvSpPr>
        <p:spPr>
          <a:xfrm>
            <a:off x="6629400" y="1447800"/>
            <a:ext cx="2057400" cy="83820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/>
              <a:t>Fii</a:t>
            </a:r>
            <a:r>
              <a:rPr lang="en-US" dirty="0"/>
              <a:t> (</a:t>
            </a:r>
            <a:r>
              <a:rPr lang="en-US" dirty="0" err="1"/>
              <a:t>succesori</a:t>
            </a:r>
            <a:r>
              <a:rPr lang="en-US" dirty="0"/>
              <a:t> </a:t>
            </a:r>
            <a:r>
              <a:rPr lang="en-US" dirty="0" err="1"/>
              <a:t>directi</a:t>
            </a:r>
            <a:r>
              <a:rPr lang="en-US" dirty="0"/>
              <a:t>) </a:t>
            </a:r>
            <a:r>
              <a:rPr lang="en-US" dirty="0" err="1"/>
              <a:t>ai</a:t>
            </a:r>
            <a:r>
              <a:rPr lang="en-US" dirty="0"/>
              <a:t> </a:t>
            </a:r>
            <a:r>
              <a:rPr lang="en-US" dirty="0" err="1"/>
              <a:t>lui</a:t>
            </a:r>
            <a:r>
              <a:rPr lang="en-US" dirty="0"/>
              <a:t> 2</a:t>
            </a:r>
          </a:p>
        </p:txBody>
      </p:sp>
      <p:sp>
        <p:nvSpPr>
          <p:cNvPr id="62" name="Flowchart: Punched Tape 61"/>
          <p:cNvSpPr/>
          <p:nvPr/>
        </p:nvSpPr>
        <p:spPr>
          <a:xfrm>
            <a:off x="4191000" y="4876800"/>
            <a:ext cx="1066800" cy="38100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/>
              <a:t>frunze</a:t>
            </a:r>
            <a:endParaRPr lang="en-US" dirty="0"/>
          </a:p>
        </p:txBody>
      </p:sp>
      <p:cxnSp>
        <p:nvCxnSpPr>
          <p:cNvPr id="35" name="Straight Arrow Connector 34"/>
          <p:cNvCxnSpPr>
            <a:stCxn id="17" idx="4"/>
          </p:cNvCxnSpPr>
          <p:nvPr/>
        </p:nvCxnSpPr>
        <p:spPr>
          <a:xfrm rot="16200000" flipH="1">
            <a:off x="2800350" y="3333750"/>
            <a:ext cx="2743200" cy="34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30" idx="4"/>
          </p:cNvCxnSpPr>
          <p:nvPr/>
        </p:nvCxnSpPr>
        <p:spPr>
          <a:xfrm rot="5400000">
            <a:off x="3562350" y="3905250"/>
            <a:ext cx="1828800" cy="114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46" idx="4"/>
          </p:cNvCxnSpPr>
          <p:nvPr/>
        </p:nvCxnSpPr>
        <p:spPr>
          <a:xfrm rot="5400000">
            <a:off x="4210050" y="4248150"/>
            <a:ext cx="914400" cy="34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47" idx="4"/>
          </p:cNvCxnSpPr>
          <p:nvPr/>
        </p:nvCxnSpPr>
        <p:spPr>
          <a:xfrm rot="5400000">
            <a:off x="4552950" y="3981450"/>
            <a:ext cx="914400" cy="876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48" idx="4"/>
          </p:cNvCxnSpPr>
          <p:nvPr/>
        </p:nvCxnSpPr>
        <p:spPr>
          <a:xfrm rot="5400000">
            <a:off x="4781550" y="3752850"/>
            <a:ext cx="990600" cy="1257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462" name="Picture 2" descr="C:\Documents and Settings\Lina\Desktop\Home (Custom)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53400" y="57150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6" name="Conector drept cu săgeată 35"/>
          <p:cNvCxnSpPr/>
          <p:nvPr/>
        </p:nvCxnSpPr>
        <p:spPr>
          <a:xfrm>
            <a:off x="1752600" y="1066800"/>
            <a:ext cx="1752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drept cu săgeată 39"/>
          <p:cNvCxnSpPr>
            <a:endCxn id="53" idx="1"/>
          </p:cNvCxnSpPr>
          <p:nvPr/>
        </p:nvCxnSpPr>
        <p:spPr>
          <a:xfrm>
            <a:off x="1828800" y="1905000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drept cu săgeată 48"/>
          <p:cNvCxnSpPr/>
          <p:nvPr/>
        </p:nvCxnSpPr>
        <p:spPr>
          <a:xfrm>
            <a:off x="1905000" y="2895600"/>
            <a:ext cx="1676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drept cu săgeată 53"/>
          <p:cNvCxnSpPr/>
          <p:nvPr/>
        </p:nvCxnSpPr>
        <p:spPr>
          <a:xfrm>
            <a:off x="1981200" y="3886200"/>
            <a:ext cx="1828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Dreptunghi 56"/>
          <p:cNvSpPr/>
          <p:nvPr/>
        </p:nvSpPr>
        <p:spPr>
          <a:xfrm>
            <a:off x="457200" y="914400"/>
            <a:ext cx="1295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dirty="0"/>
              <a:t>Nivel 1</a:t>
            </a:r>
          </a:p>
        </p:txBody>
      </p:sp>
      <p:sp>
        <p:nvSpPr>
          <p:cNvPr id="58" name="Dreptunghi 57"/>
          <p:cNvSpPr/>
          <p:nvPr/>
        </p:nvSpPr>
        <p:spPr>
          <a:xfrm>
            <a:off x="685800" y="17526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dirty="0"/>
              <a:t>Nivel 2</a:t>
            </a:r>
          </a:p>
        </p:txBody>
      </p:sp>
      <p:sp>
        <p:nvSpPr>
          <p:cNvPr id="59" name="Dreptunghi 58"/>
          <p:cNvSpPr/>
          <p:nvPr/>
        </p:nvSpPr>
        <p:spPr>
          <a:xfrm>
            <a:off x="609600" y="2743200"/>
            <a:ext cx="1295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dirty="0"/>
              <a:t>Nivel 3</a:t>
            </a:r>
          </a:p>
        </p:txBody>
      </p:sp>
      <p:sp>
        <p:nvSpPr>
          <p:cNvPr id="60" name="Dreptunghi 59"/>
          <p:cNvSpPr/>
          <p:nvPr/>
        </p:nvSpPr>
        <p:spPr>
          <a:xfrm>
            <a:off x="762000" y="3810000"/>
            <a:ext cx="1219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dirty="0"/>
              <a:t>Nivel 4</a:t>
            </a:r>
          </a:p>
        </p:txBody>
      </p:sp>
      <p:sp>
        <p:nvSpPr>
          <p:cNvPr id="61" name="Dreptunghi 60"/>
          <p:cNvSpPr/>
          <p:nvPr/>
        </p:nvSpPr>
        <p:spPr>
          <a:xfrm>
            <a:off x="838200" y="5562600"/>
            <a:ext cx="53340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dirty="0" err="1">
                <a:solidFill>
                  <a:schemeClr val="tx1"/>
                </a:solidFill>
              </a:rPr>
              <a:t>Inaltimea</a:t>
            </a:r>
            <a:r>
              <a:rPr lang="ro-RO" dirty="0">
                <a:solidFill>
                  <a:schemeClr val="tx1"/>
                </a:solidFill>
              </a:rPr>
              <a:t> unui arbore este </a:t>
            </a:r>
            <a:r>
              <a:rPr lang="ro-RO" dirty="0" err="1">
                <a:solidFill>
                  <a:schemeClr val="tx1"/>
                </a:solidFill>
              </a:rPr>
              <a:t>numarul</a:t>
            </a:r>
            <a:r>
              <a:rPr lang="ro-RO" dirty="0">
                <a:solidFill>
                  <a:schemeClr val="tx1"/>
                </a:solidFill>
              </a:rPr>
              <a:t> de nivele -1.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3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0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3" grpId="0" animBg="1"/>
      <p:bldP spid="56" grpId="0" animBg="1"/>
      <p:bldP spid="6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04800"/>
            <a:ext cx="6248400" cy="5635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200" b="1" u="sng" dirty="0" err="1" smtClean="0">
                <a:latin typeface="Times New Roman" pitchFamily="18" charset="0"/>
                <a:cs typeface="Times New Roman" pitchFamily="18" charset="0"/>
              </a:rPr>
              <a:t>Vectorul</a:t>
            </a:r>
            <a:r>
              <a:rPr lang="en-US" sz="2200" b="1" u="sng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2200" b="1" u="sng" dirty="0" err="1" smtClean="0">
                <a:latin typeface="Times New Roman" pitchFamily="18" charset="0"/>
                <a:cs typeface="Times New Roman" pitchFamily="18" charset="0"/>
              </a:rPr>
              <a:t>tati</a:t>
            </a:r>
            <a:endParaRPr lang="en-US" sz="22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Vectorul de tati se obtine astfel:  -0, daca i este radacina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                                                     -tatal lui i, altfel.</a:t>
            </a:r>
          </a:p>
        </p:txBody>
      </p:sp>
      <p:cxnSp>
        <p:nvCxnSpPr>
          <p:cNvPr id="15" name="Straight Connector 14"/>
          <p:cNvCxnSpPr>
            <a:stCxn id="13" idx="4"/>
          </p:cNvCxnSpPr>
          <p:nvPr/>
        </p:nvCxnSpPr>
        <p:spPr>
          <a:xfrm rot="16200000" flipH="1">
            <a:off x="4972050" y="5200650"/>
            <a:ext cx="609600" cy="114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>
          <a:xfrm>
            <a:off x="4114800" y="2819400"/>
            <a:ext cx="5334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</a:t>
            </a:r>
          </a:p>
        </p:txBody>
      </p:sp>
      <p:cxnSp>
        <p:nvCxnSpPr>
          <p:cNvPr id="5" name="Straight Connector 4"/>
          <p:cNvCxnSpPr>
            <a:stCxn id="4" idx="3"/>
          </p:cNvCxnSpPr>
          <p:nvPr/>
        </p:nvCxnSpPr>
        <p:spPr>
          <a:xfrm rot="5400000">
            <a:off x="3777456" y="3318669"/>
            <a:ext cx="523875" cy="306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4" idx="4"/>
          </p:cNvCxnSpPr>
          <p:nvPr/>
        </p:nvCxnSpPr>
        <p:spPr>
          <a:xfrm rot="16200000" flipH="1">
            <a:off x="4171950" y="3486150"/>
            <a:ext cx="4572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4" idx="5"/>
          </p:cNvCxnSpPr>
          <p:nvPr/>
        </p:nvCxnSpPr>
        <p:spPr>
          <a:xfrm rot="16200000" flipH="1">
            <a:off x="4499769" y="3280569"/>
            <a:ext cx="523875" cy="382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3733800" y="3733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</a:t>
            </a:r>
          </a:p>
        </p:txBody>
      </p:sp>
      <p:sp>
        <p:nvSpPr>
          <p:cNvPr id="9" name="Oval 8"/>
          <p:cNvSpPr/>
          <p:nvPr/>
        </p:nvSpPr>
        <p:spPr>
          <a:xfrm>
            <a:off x="4267200" y="3733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5</a:t>
            </a:r>
          </a:p>
        </p:txBody>
      </p:sp>
      <p:sp>
        <p:nvSpPr>
          <p:cNvPr id="10" name="Oval 9"/>
          <p:cNvSpPr/>
          <p:nvPr/>
        </p:nvSpPr>
        <p:spPr>
          <a:xfrm>
            <a:off x="4876800" y="3733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6</a:t>
            </a:r>
          </a:p>
        </p:txBody>
      </p:sp>
      <p:cxnSp>
        <p:nvCxnSpPr>
          <p:cNvPr id="11" name="Straight Connector 10"/>
          <p:cNvCxnSpPr>
            <a:stCxn id="10" idx="4"/>
          </p:cNvCxnSpPr>
          <p:nvPr/>
        </p:nvCxnSpPr>
        <p:spPr>
          <a:xfrm rot="16200000" flipH="1">
            <a:off x="4895850" y="4286250"/>
            <a:ext cx="457200" cy="114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4267200" y="4648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7</a:t>
            </a:r>
          </a:p>
        </p:txBody>
      </p:sp>
      <p:sp>
        <p:nvSpPr>
          <p:cNvPr id="13" name="Oval 12"/>
          <p:cNvSpPr/>
          <p:nvPr/>
        </p:nvSpPr>
        <p:spPr>
          <a:xfrm>
            <a:off x="5029200" y="45720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4</a:t>
            </a:r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4648200" y="5105400"/>
            <a:ext cx="6096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3" idx="5"/>
          </p:cNvCxnSpPr>
          <p:nvPr/>
        </p:nvCxnSpPr>
        <p:spPr>
          <a:xfrm rot="16200000" flipH="1">
            <a:off x="5278438" y="4973638"/>
            <a:ext cx="588962" cy="4365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4572000" y="5562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8</a:t>
            </a:r>
          </a:p>
        </p:txBody>
      </p:sp>
      <p:sp>
        <p:nvSpPr>
          <p:cNvPr id="18" name="Oval 17"/>
          <p:cNvSpPr/>
          <p:nvPr/>
        </p:nvSpPr>
        <p:spPr>
          <a:xfrm>
            <a:off x="5181600" y="5562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3</a:t>
            </a:r>
          </a:p>
        </p:txBody>
      </p:sp>
      <p:sp>
        <p:nvSpPr>
          <p:cNvPr id="19" name="Oval 18"/>
          <p:cNvSpPr/>
          <p:nvPr/>
        </p:nvSpPr>
        <p:spPr>
          <a:xfrm>
            <a:off x="5638800" y="5486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9</a:t>
            </a: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4171950" y="4362450"/>
            <a:ext cx="5334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476" name="Picture 2" descr="C:\Documents and Settings\Lina\Desktop\Home (Custom)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53400" y="57150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>
            <a:stCxn id="13" idx="4"/>
          </p:cNvCxnSpPr>
          <p:nvPr/>
        </p:nvCxnSpPr>
        <p:spPr>
          <a:xfrm rot="16200000" flipH="1">
            <a:off x="5290344" y="3156744"/>
            <a:ext cx="609600" cy="392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482" name="Group 20"/>
          <p:cNvGrpSpPr>
            <a:grpSpLocks/>
          </p:cNvGrpSpPr>
          <p:nvPr/>
        </p:nvGrpSpPr>
        <p:grpSpPr bwMode="auto">
          <a:xfrm>
            <a:off x="2971800" y="914400"/>
            <a:ext cx="3733800" cy="3124200"/>
            <a:chOff x="3124200" y="2590800"/>
            <a:chExt cx="2286000" cy="3124200"/>
          </a:xfrm>
        </p:grpSpPr>
        <p:sp>
          <p:nvSpPr>
            <p:cNvPr id="4" name="Oval 3"/>
            <p:cNvSpPr/>
            <p:nvPr/>
          </p:nvSpPr>
          <p:spPr>
            <a:xfrm>
              <a:off x="3544078" y="2590800"/>
              <a:ext cx="533595" cy="4572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</p:txBody>
        </p:sp>
        <p:cxnSp>
          <p:nvCxnSpPr>
            <p:cNvPr id="5" name="Straight Connector 4"/>
            <p:cNvCxnSpPr>
              <a:stCxn id="4" idx="3"/>
            </p:cNvCxnSpPr>
            <p:nvPr/>
          </p:nvCxnSpPr>
          <p:spPr>
            <a:xfrm rot="5400000">
              <a:off x="3206815" y="3090183"/>
              <a:ext cx="523875" cy="3061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>
              <a:stCxn id="4" idx="4"/>
            </p:cNvCxnSpPr>
            <p:nvPr/>
          </p:nvCxnSpPr>
          <p:spPr>
            <a:xfrm rot="16200000" flipH="1">
              <a:off x="3601228" y="3257161"/>
              <a:ext cx="457200" cy="388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>
              <a:stCxn id="4" idx="5"/>
            </p:cNvCxnSpPr>
            <p:nvPr/>
          </p:nvCxnSpPr>
          <p:spPr>
            <a:xfrm rot="16200000" flipH="1">
              <a:off x="3928479" y="3051791"/>
              <a:ext cx="523875" cy="3829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 7"/>
            <p:cNvSpPr/>
            <p:nvPr/>
          </p:nvSpPr>
          <p:spPr>
            <a:xfrm>
              <a:off x="3124200" y="3505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1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3657795" y="3505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5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4267200" y="3505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6</a:t>
              </a:r>
            </a:p>
          </p:txBody>
        </p:sp>
        <p:cxnSp>
          <p:nvCxnSpPr>
            <p:cNvPr id="11" name="Straight Connector 10"/>
            <p:cNvCxnSpPr>
              <a:stCxn id="10" idx="4"/>
            </p:cNvCxnSpPr>
            <p:nvPr/>
          </p:nvCxnSpPr>
          <p:spPr>
            <a:xfrm rot="16200000" flipH="1">
              <a:off x="4286445" y="4057455"/>
              <a:ext cx="457200" cy="1146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3657795" y="44196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7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4419795" y="43434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4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5400000">
              <a:off x="4038697" y="4877091"/>
              <a:ext cx="609600" cy="3042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3" idx="5"/>
            </p:cNvCxnSpPr>
            <p:nvPr/>
          </p:nvCxnSpPr>
          <p:spPr>
            <a:xfrm rot="16200000" flipH="1">
              <a:off x="4668628" y="4744632"/>
              <a:ext cx="588962" cy="43737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Oval 16"/>
            <p:cNvSpPr/>
            <p:nvPr/>
          </p:nvSpPr>
          <p:spPr>
            <a:xfrm>
              <a:off x="3962011" y="53340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8</a:t>
              </a:r>
            </a:p>
          </p:txBody>
        </p:sp>
        <p:sp>
          <p:nvSpPr>
            <p:cNvPr id="18" name="Oval 17"/>
            <p:cNvSpPr/>
            <p:nvPr/>
          </p:nvSpPr>
          <p:spPr>
            <a:xfrm>
              <a:off x="4572389" y="53340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3</a:t>
              </a:r>
            </a:p>
          </p:txBody>
        </p:sp>
        <p:sp>
          <p:nvSpPr>
            <p:cNvPr id="19" name="Oval 18"/>
            <p:cNvSpPr/>
            <p:nvPr/>
          </p:nvSpPr>
          <p:spPr>
            <a:xfrm>
              <a:off x="5029200" y="52578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9</a:t>
              </a:r>
            </a:p>
          </p:txBody>
        </p:sp>
        <p:cxnSp>
          <p:nvCxnSpPr>
            <p:cNvPr id="20" name="Straight Connector 19"/>
            <p:cNvCxnSpPr/>
            <p:nvPr/>
          </p:nvCxnSpPr>
          <p:spPr>
            <a:xfrm rot="5400000">
              <a:off x="3562642" y="4133947"/>
              <a:ext cx="533400" cy="379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295400" y="5257800"/>
          <a:ext cx="609600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pic>
        <p:nvPicPr>
          <p:cNvPr id="20505" name="Picture 2" descr="C:\Documents and Settings\Lina\Desktop\Home (Custom)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53400" y="57150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0" y="5105400"/>
          <a:ext cx="609600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2743200" y="914400"/>
            <a:ext cx="3733800" cy="3124200"/>
            <a:chOff x="3124200" y="2590800"/>
            <a:chExt cx="2286000" cy="3124200"/>
          </a:xfrm>
          <a:solidFill>
            <a:schemeClr val="accent1"/>
          </a:solidFill>
        </p:grpSpPr>
        <p:sp>
          <p:nvSpPr>
            <p:cNvPr id="25" name="Oval 24"/>
            <p:cNvSpPr/>
            <p:nvPr/>
          </p:nvSpPr>
          <p:spPr>
            <a:xfrm>
              <a:off x="3544078" y="2590800"/>
              <a:ext cx="533400" cy="4572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</a:rPr>
                <a:t>2</a:t>
              </a:r>
            </a:p>
          </p:txBody>
        </p:sp>
        <p:cxnSp>
          <p:nvCxnSpPr>
            <p:cNvPr id="26" name="Straight Connector 25"/>
            <p:cNvCxnSpPr>
              <a:stCxn id="25" idx="3"/>
            </p:cNvCxnSpPr>
            <p:nvPr/>
          </p:nvCxnSpPr>
          <p:spPr>
            <a:xfrm rot="5400000">
              <a:off x="3206759" y="3089765"/>
              <a:ext cx="524155" cy="306715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25" idx="4"/>
            </p:cNvCxnSpPr>
            <p:nvPr/>
          </p:nvCxnSpPr>
          <p:spPr>
            <a:xfrm rot="16200000" flipH="1">
              <a:off x="3601228" y="3257550"/>
              <a:ext cx="457200" cy="3810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25" idx="5"/>
            </p:cNvCxnSpPr>
            <p:nvPr/>
          </p:nvCxnSpPr>
          <p:spPr>
            <a:xfrm rot="16200000" flipH="1">
              <a:off x="3928743" y="3051664"/>
              <a:ext cx="524155" cy="382915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Oval 28"/>
            <p:cNvSpPr/>
            <p:nvPr/>
          </p:nvSpPr>
          <p:spPr>
            <a:xfrm>
              <a:off x="3124200" y="3505200"/>
              <a:ext cx="381000" cy="3810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30" name="Oval 29"/>
            <p:cNvSpPr/>
            <p:nvPr/>
          </p:nvSpPr>
          <p:spPr>
            <a:xfrm>
              <a:off x="3657600" y="3505200"/>
              <a:ext cx="381000" cy="3810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5</a:t>
              </a:r>
            </a:p>
          </p:txBody>
        </p:sp>
        <p:sp>
          <p:nvSpPr>
            <p:cNvPr id="31" name="Oval 30"/>
            <p:cNvSpPr/>
            <p:nvPr/>
          </p:nvSpPr>
          <p:spPr>
            <a:xfrm>
              <a:off x="4267200" y="3505200"/>
              <a:ext cx="381000" cy="3810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6</a:t>
              </a:r>
            </a:p>
          </p:txBody>
        </p:sp>
        <p:cxnSp>
          <p:nvCxnSpPr>
            <p:cNvPr id="32" name="Straight Connector 31"/>
            <p:cNvCxnSpPr>
              <a:stCxn id="31" idx="4"/>
            </p:cNvCxnSpPr>
            <p:nvPr/>
          </p:nvCxnSpPr>
          <p:spPr>
            <a:xfrm rot="16200000" flipH="1">
              <a:off x="4286250" y="4057650"/>
              <a:ext cx="457200" cy="11430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/>
            <p:cNvSpPr/>
            <p:nvPr/>
          </p:nvSpPr>
          <p:spPr>
            <a:xfrm>
              <a:off x="3657600" y="4419600"/>
              <a:ext cx="381000" cy="3810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7</a:t>
              </a:r>
            </a:p>
          </p:txBody>
        </p:sp>
        <p:sp>
          <p:nvSpPr>
            <p:cNvPr id="34" name="Oval 33"/>
            <p:cNvSpPr/>
            <p:nvPr/>
          </p:nvSpPr>
          <p:spPr>
            <a:xfrm>
              <a:off x="4419600" y="4343400"/>
              <a:ext cx="381000" cy="3810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4</a:t>
              </a:r>
            </a:p>
          </p:txBody>
        </p:sp>
        <p:cxnSp>
          <p:nvCxnSpPr>
            <p:cNvPr id="35" name="Straight Connector 34"/>
            <p:cNvCxnSpPr/>
            <p:nvPr/>
          </p:nvCxnSpPr>
          <p:spPr>
            <a:xfrm rot="5400000">
              <a:off x="4038600" y="4876800"/>
              <a:ext cx="609600" cy="30480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34" idx="5"/>
            </p:cNvCxnSpPr>
            <p:nvPr/>
          </p:nvCxnSpPr>
          <p:spPr>
            <a:xfrm rot="16200000" flipH="1">
              <a:off x="4668604" y="4744804"/>
              <a:ext cx="589196" cy="436796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3962400" y="5334000"/>
              <a:ext cx="381000" cy="3810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8</a:t>
              </a:r>
            </a:p>
          </p:txBody>
        </p:sp>
        <p:sp>
          <p:nvSpPr>
            <p:cNvPr id="38" name="Oval 37"/>
            <p:cNvSpPr/>
            <p:nvPr/>
          </p:nvSpPr>
          <p:spPr>
            <a:xfrm>
              <a:off x="4572000" y="5334000"/>
              <a:ext cx="381000" cy="3810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3</a:t>
              </a:r>
            </a:p>
          </p:txBody>
        </p:sp>
        <p:sp>
          <p:nvSpPr>
            <p:cNvPr id="39" name="Oval 38"/>
            <p:cNvSpPr/>
            <p:nvPr/>
          </p:nvSpPr>
          <p:spPr>
            <a:xfrm>
              <a:off x="5029200" y="5257800"/>
              <a:ext cx="381000" cy="3810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9</a:t>
              </a:r>
            </a:p>
          </p:txBody>
        </p:sp>
        <p:cxnSp>
          <p:nvCxnSpPr>
            <p:cNvPr id="40" name="Straight Connector 39"/>
            <p:cNvCxnSpPr/>
            <p:nvPr/>
          </p:nvCxnSpPr>
          <p:spPr>
            <a:xfrm rot="5400000">
              <a:off x="3562350" y="4133850"/>
              <a:ext cx="533400" cy="3810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1528" name="Picture 2" descr="C:\Documents and Settings\Lina\Desktop\Home (Custom)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53400" y="57150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1" name="Straight Connector 40"/>
          <p:cNvCxnSpPr>
            <a:stCxn id="34" idx="4"/>
            <a:endCxn id="38" idx="0"/>
          </p:cNvCxnSpPr>
          <p:nvPr/>
        </p:nvCxnSpPr>
        <p:spPr>
          <a:xfrm rot="16200000" flipH="1">
            <a:off x="4990307" y="3228181"/>
            <a:ext cx="609600" cy="2492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>
            <a:stCxn id="34" idx="4"/>
          </p:cNvCxnSpPr>
          <p:nvPr/>
        </p:nvCxnSpPr>
        <p:spPr>
          <a:xfrm rot="16200000" flipH="1">
            <a:off x="4909344" y="3309144"/>
            <a:ext cx="762000" cy="2397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524000" y="5105400"/>
          <a:ext cx="609600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grpSp>
        <p:nvGrpSpPr>
          <p:cNvPr id="2" name="Group 23"/>
          <p:cNvGrpSpPr/>
          <p:nvPr/>
        </p:nvGrpSpPr>
        <p:grpSpPr>
          <a:xfrm>
            <a:off x="2743200" y="914400"/>
            <a:ext cx="3733800" cy="3124200"/>
            <a:chOff x="3124200" y="2590800"/>
            <a:chExt cx="2286000" cy="3124200"/>
          </a:xfrm>
          <a:solidFill>
            <a:schemeClr val="accent1"/>
          </a:solidFill>
        </p:grpSpPr>
        <p:sp>
          <p:nvSpPr>
            <p:cNvPr id="25" name="Oval 24"/>
            <p:cNvSpPr/>
            <p:nvPr/>
          </p:nvSpPr>
          <p:spPr>
            <a:xfrm>
              <a:off x="3544078" y="2590800"/>
              <a:ext cx="533400" cy="4572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</a:rPr>
                <a:t>2</a:t>
              </a:r>
            </a:p>
          </p:txBody>
        </p:sp>
        <p:cxnSp>
          <p:nvCxnSpPr>
            <p:cNvPr id="26" name="Straight Connector 25"/>
            <p:cNvCxnSpPr>
              <a:stCxn id="25" idx="3"/>
            </p:cNvCxnSpPr>
            <p:nvPr/>
          </p:nvCxnSpPr>
          <p:spPr>
            <a:xfrm rot="5400000">
              <a:off x="3206759" y="3089765"/>
              <a:ext cx="524155" cy="306715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25" idx="4"/>
            </p:cNvCxnSpPr>
            <p:nvPr/>
          </p:nvCxnSpPr>
          <p:spPr>
            <a:xfrm rot="16200000" flipH="1">
              <a:off x="3601228" y="3257550"/>
              <a:ext cx="457200" cy="3810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25" idx="5"/>
            </p:cNvCxnSpPr>
            <p:nvPr/>
          </p:nvCxnSpPr>
          <p:spPr>
            <a:xfrm rot="16200000" flipH="1">
              <a:off x="3928743" y="3051664"/>
              <a:ext cx="524155" cy="382915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Oval 28"/>
            <p:cNvSpPr/>
            <p:nvPr/>
          </p:nvSpPr>
          <p:spPr>
            <a:xfrm>
              <a:off x="3124200" y="3505200"/>
              <a:ext cx="381000" cy="381000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30" name="Oval 29"/>
            <p:cNvSpPr/>
            <p:nvPr/>
          </p:nvSpPr>
          <p:spPr>
            <a:xfrm>
              <a:off x="3657600" y="3505200"/>
              <a:ext cx="381000" cy="3810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31" name="Oval 30"/>
            <p:cNvSpPr/>
            <p:nvPr/>
          </p:nvSpPr>
          <p:spPr>
            <a:xfrm>
              <a:off x="4267200" y="3505200"/>
              <a:ext cx="381000" cy="3810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6</a:t>
              </a:r>
            </a:p>
          </p:txBody>
        </p:sp>
        <p:cxnSp>
          <p:nvCxnSpPr>
            <p:cNvPr id="32" name="Straight Connector 31"/>
            <p:cNvCxnSpPr>
              <a:stCxn id="31" idx="4"/>
            </p:cNvCxnSpPr>
            <p:nvPr/>
          </p:nvCxnSpPr>
          <p:spPr>
            <a:xfrm rot="16200000" flipH="1">
              <a:off x="4286250" y="4057650"/>
              <a:ext cx="457200" cy="11430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/>
            <p:cNvSpPr/>
            <p:nvPr/>
          </p:nvSpPr>
          <p:spPr>
            <a:xfrm>
              <a:off x="3657600" y="4419600"/>
              <a:ext cx="381000" cy="3810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7</a:t>
              </a:r>
            </a:p>
          </p:txBody>
        </p:sp>
        <p:sp>
          <p:nvSpPr>
            <p:cNvPr id="34" name="Oval 33"/>
            <p:cNvSpPr/>
            <p:nvPr/>
          </p:nvSpPr>
          <p:spPr>
            <a:xfrm>
              <a:off x="4419600" y="4343400"/>
              <a:ext cx="381000" cy="3810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4</a:t>
              </a:r>
            </a:p>
          </p:txBody>
        </p:sp>
        <p:cxnSp>
          <p:nvCxnSpPr>
            <p:cNvPr id="35" name="Straight Connector 34"/>
            <p:cNvCxnSpPr/>
            <p:nvPr/>
          </p:nvCxnSpPr>
          <p:spPr>
            <a:xfrm rot="5400000">
              <a:off x="4038600" y="4876800"/>
              <a:ext cx="609600" cy="30480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34" idx="5"/>
            </p:cNvCxnSpPr>
            <p:nvPr/>
          </p:nvCxnSpPr>
          <p:spPr>
            <a:xfrm rot="16200000" flipH="1">
              <a:off x="4668604" y="4744804"/>
              <a:ext cx="589196" cy="436796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3962400" y="5334000"/>
              <a:ext cx="381000" cy="3810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8</a:t>
              </a:r>
            </a:p>
          </p:txBody>
        </p:sp>
        <p:sp>
          <p:nvSpPr>
            <p:cNvPr id="38" name="Oval 37"/>
            <p:cNvSpPr/>
            <p:nvPr/>
          </p:nvSpPr>
          <p:spPr>
            <a:xfrm>
              <a:off x="4572000" y="5334000"/>
              <a:ext cx="381000" cy="3810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3</a:t>
              </a:r>
            </a:p>
          </p:txBody>
        </p:sp>
        <p:sp>
          <p:nvSpPr>
            <p:cNvPr id="39" name="Oval 38"/>
            <p:cNvSpPr/>
            <p:nvPr/>
          </p:nvSpPr>
          <p:spPr>
            <a:xfrm>
              <a:off x="5029200" y="5257800"/>
              <a:ext cx="381000" cy="3810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9</a:t>
              </a:r>
            </a:p>
          </p:txBody>
        </p:sp>
        <p:cxnSp>
          <p:nvCxnSpPr>
            <p:cNvPr id="40" name="Straight Connector 39"/>
            <p:cNvCxnSpPr/>
            <p:nvPr/>
          </p:nvCxnSpPr>
          <p:spPr>
            <a:xfrm rot="5400000">
              <a:off x="3562350" y="4133850"/>
              <a:ext cx="533400" cy="38100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2553" name="Picture 2" descr="C:\Documents and Settings\Lina\Desktop\Home (Custom)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53400" y="57150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488</TotalTime>
  <Words>334</Words>
  <Application>Microsoft Office PowerPoint</Application>
  <PresentationFormat>On-screen Show (4:3)</PresentationFormat>
  <Paragraphs>151</Paragraphs>
  <Slides>17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6</vt:i4>
      </vt:variant>
      <vt:variant>
        <vt:lpstr>Şablon formă</vt:lpstr>
      </vt:variant>
      <vt:variant>
        <vt:i4>7</vt:i4>
      </vt:variant>
      <vt:variant>
        <vt:lpstr>Titluri diapozitive</vt:lpstr>
      </vt:variant>
      <vt:variant>
        <vt:i4>17</vt:i4>
      </vt:variant>
    </vt:vector>
  </HeadingPairs>
  <TitlesOfParts>
    <vt:vector size="30" baseType="lpstr">
      <vt:lpstr>Arial</vt:lpstr>
      <vt:lpstr>Century Schoolbook</vt:lpstr>
      <vt:lpstr>Wingdings</vt:lpstr>
      <vt:lpstr>Wingdings 2</vt:lpstr>
      <vt:lpstr>Calibri</vt:lpstr>
      <vt:lpstr>Times New Roman</vt:lpstr>
      <vt:lpstr>Oriel</vt:lpstr>
      <vt:lpstr>Oriel</vt:lpstr>
      <vt:lpstr>Oriel</vt:lpstr>
      <vt:lpstr>Oriel</vt:lpstr>
      <vt:lpstr>Oriel</vt:lpstr>
      <vt:lpstr>Oriel</vt:lpstr>
      <vt:lpstr>Oriel</vt:lpstr>
      <vt:lpstr>ARBORI</vt:lpstr>
      <vt:lpstr>CUPRINS:</vt:lpstr>
      <vt:lpstr>ARBORI</vt:lpstr>
      <vt:lpstr>REPREZENTARE </vt:lpstr>
      <vt:lpstr>Diapozitivul 5</vt:lpstr>
      <vt:lpstr>VECTORUL DE TATI</vt:lpstr>
      <vt:lpstr>Diapozitivul 7</vt:lpstr>
      <vt:lpstr>Diapozitivul 8</vt:lpstr>
      <vt:lpstr>Diapozitivul 9</vt:lpstr>
      <vt:lpstr>Diapozitivul 10</vt:lpstr>
      <vt:lpstr>Diapozitivul 11</vt:lpstr>
      <vt:lpstr>Diapozitivul 12</vt:lpstr>
      <vt:lpstr>Diapozitivul 13</vt:lpstr>
      <vt:lpstr>Diapozitivul 14</vt:lpstr>
      <vt:lpstr>Diapozitivul 15</vt:lpstr>
      <vt:lpstr>EXERCITII PROPUSE</vt:lpstr>
      <vt:lpstr>REZOLVARI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Arbori</dc:title>
  <dc:creator/>
  <cp:lastModifiedBy>elev</cp:lastModifiedBy>
  <cp:revision>69</cp:revision>
  <dcterms:created xsi:type="dcterms:W3CDTF">2006-08-16T00:00:00Z</dcterms:created>
  <dcterms:modified xsi:type="dcterms:W3CDTF">2013-03-28T14:32:18Z</dcterms:modified>
</cp:coreProperties>
</file>