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8"/>
  </p:notesMasterIdLst>
  <p:sldIdLst>
    <p:sldId id="256" r:id="rId2"/>
    <p:sldId id="257" r:id="rId3"/>
    <p:sldId id="258" r:id="rId4"/>
    <p:sldId id="299" r:id="rId5"/>
    <p:sldId id="300" r:id="rId6"/>
    <p:sldId id="301" r:id="rId7"/>
    <p:sldId id="303" r:id="rId8"/>
    <p:sldId id="261" r:id="rId9"/>
    <p:sldId id="260" r:id="rId10"/>
    <p:sldId id="287" r:id="rId11"/>
    <p:sldId id="288" r:id="rId12"/>
    <p:sldId id="259" r:id="rId13"/>
    <p:sldId id="289" r:id="rId14"/>
    <p:sldId id="291" r:id="rId15"/>
    <p:sldId id="292" r:id="rId16"/>
    <p:sldId id="268" r:id="rId17"/>
    <p:sldId id="262" r:id="rId18"/>
    <p:sldId id="263" r:id="rId19"/>
    <p:sldId id="264" r:id="rId20"/>
    <p:sldId id="267" r:id="rId21"/>
    <p:sldId id="293" r:id="rId22"/>
    <p:sldId id="266" r:id="rId23"/>
    <p:sldId id="265" r:id="rId24"/>
    <p:sldId id="294" r:id="rId25"/>
    <p:sldId id="273" r:id="rId26"/>
    <p:sldId id="297" r:id="rId27"/>
    <p:sldId id="274" r:id="rId28"/>
    <p:sldId id="298" r:id="rId29"/>
    <p:sldId id="272" r:id="rId30"/>
    <p:sldId id="271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69" r:id="rId39"/>
    <p:sldId id="295" r:id="rId40"/>
    <p:sldId id="270" r:id="rId41"/>
    <p:sldId id="302" r:id="rId42"/>
    <p:sldId id="282" r:id="rId43"/>
    <p:sldId id="283" r:id="rId44"/>
    <p:sldId id="284" r:id="rId45"/>
    <p:sldId id="285" r:id="rId46"/>
    <p:sldId id="304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76" d="100"/>
          <a:sy n="76" d="100"/>
        </p:scale>
        <p:origin x="-1002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F0354FE-1C4C-4F70-AA53-2C24608D8629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107962-7FE3-4011-A247-8A04F984C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32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4C97E-F797-46AA-8BB0-0E2B2DDCF544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929FC-24A3-4D3B-85A7-D28181F42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5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F338A-6604-42E4-8095-A6C1CE506149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FC571-0CEB-4912-8542-949FF222E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6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298A-6E4B-4EC7-9AD9-A7356A923F57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F1354-C1B6-4D97-82BD-BEAE65E5B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8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D9D69-8FF8-4BBA-8FE1-139E368D666F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3600D-33E9-4CD1-94DD-F390CAF4B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8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9955F-8386-42E6-AECA-36745011D6E2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D03C9-4B9E-498E-A708-64B1C44AE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7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B0A93-ED94-4D7A-BA82-0605DDCCC58B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7DF58-FD44-4B7D-B7CC-1EFAF6319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1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BCE40-221B-4A95-8D9D-3392DED6232D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50577-8DA7-4A4B-A7DD-EF975ADA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7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B087F-D409-463A-AD81-1C73218AC44A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C1EF8-B248-4408-B264-F1F9F3A69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5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19BC-371B-4CF1-953A-D8FDDB65C383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B5B71-2E8A-4714-B7C5-3A08E022A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5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6DC5F-C1F8-4114-A0E2-C2E1D4687E2E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00AF2-B3F2-49FE-A4CB-BF2E41E7A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13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4B94C-B533-466C-8651-948A6CAFFA67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78414-11FF-4C35-88CC-5BB533DD1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0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54CE2-F08F-4BC9-B623-6FD368C82441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1A715-AC63-4ABA-A743-936D0DFE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2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458821-B4C9-4831-A7F3-26124BC2B459}" type="datetimeFigureOut">
              <a:rPr lang="en-US"/>
              <a:pPr>
                <a:defRPr/>
              </a:pPr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C796C3-F88D-4A91-9ED9-6B01C771B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6" r:id="rId2"/>
    <p:sldLayoutId id="2147483709" r:id="rId3"/>
    <p:sldLayoutId id="2147483705" r:id="rId4"/>
    <p:sldLayoutId id="2147483704" r:id="rId5"/>
    <p:sldLayoutId id="2147483703" r:id="rId6"/>
    <p:sldLayoutId id="2147483710" r:id="rId7"/>
    <p:sldLayoutId id="2147483711" r:id="rId8"/>
    <p:sldLayoutId id="2147483712" r:id="rId9"/>
    <p:sldLayoutId id="2147483702" r:id="rId10"/>
    <p:sldLayoutId id="2147483713" r:id="rId11"/>
    <p:sldLayoutId id="214748370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en-US" sz="6000" smtClean="0">
                <a:solidFill>
                  <a:srgbClr val="FF0000"/>
                </a:solidFill>
              </a:rPr>
              <a:t>Algoritmul lui Prim</a:t>
            </a:r>
          </a:p>
        </p:txBody>
      </p:sp>
      <p:sp>
        <p:nvSpPr>
          <p:cNvPr id="4" name="Multiply 3"/>
          <p:cNvSpPr/>
          <p:nvPr/>
        </p:nvSpPr>
        <p:spPr>
          <a:xfrm>
            <a:off x="533400" y="762000"/>
            <a:ext cx="838200" cy="8382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vision 4"/>
          <p:cNvSpPr/>
          <p:nvPr/>
        </p:nvSpPr>
        <p:spPr>
          <a:xfrm>
            <a:off x="7467600" y="5562600"/>
            <a:ext cx="914400" cy="914400"/>
          </a:xfrm>
          <a:prstGeom prst="mathDivid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Minus 5"/>
          <p:cNvSpPr/>
          <p:nvPr/>
        </p:nvSpPr>
        <p:spPr>
          <a:xfrm>
            <a:off x="7239000" y="457200"/>
            <a:ext cx="1066800" cy="723900"/>
          </a:xfrm>
          <a:prstGeom prst="mathMin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lus 6"/>
          <p:cNvSpPr/>
          <p:nvPr/>
        </p:nvSpPr>
        <p:spPr>
          <a:xfrm>
            <a:off x="533400" y="5445125"/>
            <a:ext cx="1028700" cy="1066800"/>
          </a:xfrm>
          <a:prstGeom prst="mathPl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2590800"/>
            <a:ext cx="7408863" cy="345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marcheaza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vârful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ȋntr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-un vector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viz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ȋn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vedem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nodurile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prin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care am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trecut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(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viz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[x]=1);</a:t>
            </a:r>
          </a:p>
          <a:p>
            <a:pPr>
              <a:lnSpc>
                <a:spcPct val="90000"/>
              </a:lnSpc>
            </a:pPr>
            <a:endParaRPr lang="en-US" sz="4000" dirty="0" smtClean="0"/>
          </a:p>
        </p:txBody>
      </p:sp>
      <p:sp>
        <p:nvSpPr>
          <p:cNvPr id="4096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Pasul 1.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219200" y="5943600"/>
            <a:ext cx="4267200" cy="928260"/>
            <a:chOff x="1219200" y="5943600"/>
            <a:chExt cx="4267200" cy="928260"/>
          </a:xfrm>
        </p:grpSpPr>
        <p:grpSp>
          <p:nvGrpSpPr>
            <p:cNvPr id="23" name="Group 22"/>
            <p:cNvGrpSpPr/>
            <p:nvPr/>
          </p:nvGrpSpPr>
          <p:grpSpPr>
            <a:xfrm>
              <a:off x="1219200" y="5943600"/>
              <a:ext cx="4267200" cy="466595"/>
              <a:chOff x="1219200" y="5943600"/>
              <a:chExt cx="4267200" cy="466595"/>
            </a:xfrm>
          </p:grpSpPr>
          <p:sp>
            <p:nvSpPr>
              <p:cNvPr id="2" name="Flowchart: Process 1"/>
              <p:cNvSpPr/>
              <p:nvPr/>
            </p:nvSpPr>
            <p:spPr>
              <a:xfrm>
                <a:off x="1219200" y="5943600"/>
                <a:ext cx="4267200" cy="45720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1  0   0   0  0  0   0  0</a:t>
                </a:r>
                <a:endParaRPr lang="en-US" sz="40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1752600" y="5943600"/>
                <a:ext cx="3200400" cy="466595"/>
                <a:chOff x="1752600" y="5943600"/>
                <a:chExt cx="3200400" cy="466595"/>
              </a:xfrm>
            </p:grpSpPr>
            <p:cxnSp>
              <p:nvCxnSpPr>
                <p:cNvPr id="5" name="Straight Connector 4"/>
                <p:cNvCxnSpPr>
                  <a:stCxn id="2" idx="0"/>
                  <a:endCxn id="2" idx="2"/>
                </p:cNvCxnSpPr>
                <p:nvPr/>
              </p:nvCxnSpPr>
              <p:spPr>
                <a:xfrm>
                  <a:off x="3352800" y="5943600"/>
                  <a:ext cx="0" cy="4572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752600" y="5943600"/>
                  <a:ext cx="0" cy="4572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286000" y="5952995"/>
                  <a:ext cx="0" cy="4572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819400" y="5943600"/>
                  <a:ext cx="0" cy="4572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886200" y="5952995"/>
                  <a:ext cx="0" cy="44780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4419600" y="5952995"/>
                  <a:ext cx="0" cy="4572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4953000" y="5943600"/>
                  <a:ext cx="0" cy="4572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1" name="TextBox 20"/>
            <p:cNvSpPr txBox="1"/>
            <p:nvPr/>
          </p:nvSpPr>
          <p:spPr>
            <a:xfrm>
              <a:off x="1219200" y="6410195"/>
              <a:ext cx="426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1      2       3       4     5      6     7     8</a:t>
              </a:r>
              <a:endParaRPr lang="en-US" sz="2400" b="1"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90600" y="2514601"/>
            <a:ext cx="7408863" cy="3200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inițializeaza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vectorul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astfel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s[x]=0,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s[i]=x (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i!=x ); → la final, 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Vectorul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s[]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reprezenta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vectorul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tați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198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Pasul 1.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219200" y="5943600"/>
            <a:ext cx="4267200" cy="989815"/>
            <a:chOff x="1219200" y="5943600"/>
            <a:chExt cx="4267200" cy="989815"/>
          </a:xfrm>
        </p:grpSpPr>
        <p:sp>
          <p:nvSpPr>
            <p:cNvPr id="4" name="Flowchart: Process 3"/>
            <p:cNvSpPr/>
            <p:nvPr/>
          </p:nvSpPr>
          <p:spPr>
            <a:xfrm>
              <a:off x="1219200" y="5952995"/>
              <a:ext cx="4267200" cy="447805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</a:rPr>
                <a:t>0   1   1   1   1   1   1   1 </a:t>
              </a:r>
              <a:endParaRPr lang="en-US" sz="4000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752600" y="5943600"/>
              <a:ext cx="3200400" cy="466595"/>
              <a:chOff x="1752600" y="5943600"/>
              <a:chExt cx="3200400" cy="46659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33528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526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286000" y="5952995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8194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886200" y="5952995"/>
                <a:ext cx="0" cy="44780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419600" y="5952995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9530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/>
            <p:cNvSpPr txBox="1"/>
            <p:nvPr/>
          </p:nvSpPr>
          <p:spPr>
            <a:xfrm>
              <a:off x="1219200" y="6410195"/>
              <a:ext cx="426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1     2     3     4     5     6     7    8</a:t>
              </a:r>
              <a:endParaRPr lang="en-US" sz="2800" b="1" dirty="0"/>
            </a:p>
          </p:txBody>
        </p:sp>
      </p:grp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775494" y="2355632"/>
            <a:ext cx="7408862" cy="3451225"/>
          </a:xfrm>
        </p:spPr>
        <p:txBody>
          <a:bodyPr/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alege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muchia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cost minim cu un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capat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selectat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Pasul 2.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479925" y="32448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>
            <a:stCxn id="8" idx="6"/>
            <a:endCxn id="10" idx="1"/>
          </p:cNvCxnSpPr>
          <p:nvPr/>
        </p:nvCxnSpPr>
        <p:spPr>
          <a:xfrm>
            <a:off x="4343400" y="4443086"/>
            <a:ext cx="447955" cy="177258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TextBox 13322"/>
          <p:cNvSpPr txBox="1"/>
          <p:nvPr/>
        </p:nvSpPr>
        <p:spPr>
          <a:xfrm>
            <a:off x="2142845" y="5433686"/>
            <a:ext cx="295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13333" name="Group 13332"/>
          <p:cNvGrpSpPr/>
          <p:nvPr/>
        </p:nvGrpSpPr>
        <p:grpSpPr>
          <a:xfrm>
            <a:off x="1447800" y="3604886"/>
            <a:ext cx="4876800" cy="3001027"/>
            <a:chOff x="1447800" y="3604886"/>
            <a:chExt cx="4876800" cy="3001027"/>
          </a:xfrm>
        </p:grpSpPr>
        <p:grpSp>
          <p:nvGrpSpPr>
            <p:cNvPr id="5" name="Group 4"/>
            <p:cNvGrpSpPr/>
            <p:nvPr/>
          </p:nvGrpSpPr>
          <p:grpSpPr>
            <a:xfrm>
              <a:off x="1447800" y="3604886"/>
              <a:ext cx="4591982" cy="3001027"/>
              <a:chOff x="1447800" y="3505200"/>
              <a:chExt cx="4591982" cy="3001027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752600" y="3505200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1</a:t>
                </a: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447800" y="5105400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886200" y="4114800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895600" y="5820427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724400" y="6049027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6</a:t>
                </a:r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582582" y="5026590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</a:t>
                </a:r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588265" y="4505045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  <p:cxnSp>
          <p:nvCxnSpPr>
            <p:cNvPr id="3" name="Straight Connector 2"/>
            <p:cNvCxnSpPr>
              <a:stCxn id="6" idx="5"/>
              <a:endCxn id="7" idx="0"/>
            </p:cNvCxnSpPr>
            <p:nvPr/>
          </p:nvCxnSpPr>
          <p:spPr>
            <a:xfrm flipH="1">
              <a:off x="1676400" y="3995131"/>
              <a:ext cx="466445" cy="12099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5"/>
              <a:endCxn id="8" idx="2"/>
            </p:cNvCxnSpPr>
            <p:nvPr/>
          </p:nvCxnSpPr>
          <p:spPr>
            <a:xfrm>
              <a:off x="2142845" y="3995131"/>
              <a:ext cx="1743355" cy="44795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5"/>
              <a:endCxn id="12" idx="3"/>
            </p:cNvCxnSpPr>
            <p:nvPr/>
          </p:nvCxnSpPr>
          <p:spPr>
            <a:xfrm flipV="1">
              <a:off x="1838045" y="4994976"/>
              <a:ext cx="817175" cy="60035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2" idx="4"/>
              <a:endCxn id="9" idx="0"/>
            </p:cNvCxnSpPr>
            <p:nvPr/>
          </p:nvCxnSpPr>
          <p:spPr>
            <a:xfrm>
              <a:off x="2816865" y="5061931"/>
              <a:ext cx="307335" cy="85818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6"/>
              <a:endCxn id="8" idx="2"/>
            </p:cNvCxnSpPr>
            <p:nvPr/>
          </p:nvCxnSpPr>
          <p:spPr>
            <a:xfrm flipV="1">
              <a:off x="3352800" y="4443086"/>
              <a:ext cx="533400" cy="1705627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0" idx="1"/>
              <a:endCxn id="11" idx="2"/>
            </p:cNvCxnSpPr>
            <p:nvPr/>
          </p:nvCxnSpPr>
          <p:spPr>
            <a:xfrm flipV="1">
              <a:off x="4791355" y="5354876"/>
              <a:ext cx="791227" cy="86079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5867400" y="3733800"/>
              <a:ext cx="457200" cy="48068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cxnSp>
          <p:nvCxnSpPr>
            <p:cNvPr id="29" name="Straight Connector 28"/>
            <p:cNvCxnSpPr>
              <a:stCxn id="8" idx="6"/>
              <a:endCxn id="27" idx="2"/>
            </p:cNvCxnSpPr>
            <p:nvPr/>
          </p:nvCxnSpPr>
          <p:spPr>
            <a:xfrm flipV="1">
              <a:off x="4343400" y="3974143"/>
              <a:ext cx="1524000" cy="468943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17" name="Straight Connector 13316"/>
            <p:cNvCxnSpPr>
              <a:stCxn id="11" idx="1"/>
              <a:endCxn id="27" idx="3"/>
            </p:cNvCxnSpPr>
            <p:nvPr/>
          </p:nvCxnSpPr>
          <p:spPr>
            <a:xfrm flipV="1">
              <a:off x="5649537" y="4144091"/>
              <a:ext cx="284818" cy="104914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2" name="TextBox 13321"/>
            <p:cNvSpPr txBox="1"/>
            <p:nvPr/>
          </p:nvSpPr>
          <p:spPr>
            <a:xfrm>
              <a:off x="1626445" y="4648665"/>
              <a:ext cx="1616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3324" name="TextBox 13323"/>
            <p:cNvSpPr txBox="1"/>
            <p:nvPr/>
          </p:nvSpPr>
          <p:spPr>
            <a:xfrm>
              <a:off x="2806202" y="539881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3325" name="TextBox 13324"/>
            <p:cNvSpPr txBox="1"/>
            <p:nvPr/>
          </p:nvSpPr>
          <p:spPr>
            <a:xfrm>
              <a:off x="3400444" y="5061931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3326" name="TextBox 13325"/>
            <p:cNvSpPr txBox="1"/>
            <p:nvPr/>
          </p:nvSpPr>
          <p:spPr>
            <a:xfrm>
              <a:off x="3059110" y="391846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13327" name="TextBox 13326"/>
            <p:cNvSpPr txBox="1"/>
            <p:nvPr/>
          </p:nvSpPr>
          <p:spPr>
            <a:xfrm>
              <a:off x="4365625" y="5064354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13328" name="TextBox 13327"/>
            <p:cNvSpPr txBox="1"/>
            <p:nvPr/>
          </p:nvSpPr>
          <p:spPr>
            <a:xfrm>
              <a:off x="5105400" y="5602023"/>
              <a:ext cx="228600" cy="367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3329" name="TextBox 13328"/>
            <p:cNvSpPr txBox="1"/>
            <p:nvPr/>
          </p:nvSpPr>
          <p:spPr>
            <a:xfrm>
              <a:off x="5715000" y="444547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3330" name="TextBox 13329"/>
            <p:cNvSpPr txBox="1"/>
            <p:nvPr/>
          </p:nvSpPr>
          <p:spPr>
            <a:xfrm>
              <a:off x="4998556" y="3871586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marcheaza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capatul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neselectat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Symbol" pitchFamily="18" charset="2"/>
              <a:buNone/>
            </a:pPr>
            <a:endParaRPr lang="en-US" sz="3600" dirty="0" smtClean="0"/>
          </a:p>
        </p:txBody>
      </p:sp>
      <p:sp>
        <p:nvSpPr>
          <p:cNvPr id="4301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Pasul 2.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4479925" y="32448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1447800" y="3604886"/>
            <a:ext cx="4876800" cy="3001027"/>
            <a:chOff x="1447800" y="3604886"/>
            <a:chExt cx="4876800" cy="3001027"/>
          </a:xfrm>
        </p:grpSpPr>
        <p:grpSp>
          <p:nvGrpSpPr>
            <p:cNvPr id="63" name="Group 62"/>
            <p:cNvGrpSpPr/>
            <p:nvPr/>
          </p:nvGrpSpPr>
          <p:grpSpPr>
            <a:xfrm>
              <a:off x="1447800" y="3604886"/>
              <a:ext cx="4591982" cy="3001027"/>
              <a:chOff x="1447800" y="3505200"/>
              <a:chExt cx="4591982" cy="3001027"/>
            </a:xfrm>
          </p:grpSpPr>
          <p:sp>
            <p:nvSpPr>
              <p:cNvPr id="81" name="Oval 80"/>
              <p:cNvSpPr/>
              <p:nvPr/>
            </p:nvSpPr>
            <p:spPr>
              <a:xfrm>
                <a:off x="1752600" y="3505200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1</a:t>
                </a:r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1447800" y="5105400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2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3886200" y="4114800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</a:t>
                </a:r>
                <a:endParaRPr lang="en-US" dirty="0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2895600" y="5820427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4724400" y="6049027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6</a:t>
                </a:r>
                <a:endParaRPr lang="en-US" dirty="0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5582582" y="5026590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</a:t>
                </a:r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2588265" y="4505045"/>
                <a:ext cx="457200" cy="4572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  <p:cxnSp>
          <p:nvCxnSpPr>
            <p:cNvPr id="64" name="Straight Connector 63"/>
            <p:cNvCxnSpPr>
              <a:stCxn id="81" idx="5"/>
              <a:endCxn id="82" idx="0"/>
            </p:cNvCxnSpPr>
            <p:nvPr/>
          </p:nvCxnSpPr>
          <p:spPr>
            <a:xfrm flipH="1">
              <a:off x="1676400" y="3995131"/>
              <a:ext cx="466445" cy="12099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81" idx="5"/>
              <a:endCxn id="83" idx="2"/>
            </p:cNvCxnSpPr>
            <p:nvPr/>
          </p:nvCxnSpPr>
          <p:spPr>
            <a:xfrm>
              <a:off x="2142845" y="3995131"/>
              <a:ext cx="1743355" cy="44795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82" idx="5"/>
              <a:endCxn id="87" idx="3"/>
            </p:cNvCxnSpPr>
            <p:nvPr/>
          </p:nvCxnSpPr>
          <p:spPr>
            <a:xfrm flipV="1">
              <a:off x="1838045" y="4994976"/>
              <a:ext cx="817175" cy="60035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87" idx="4"/>
              <a:endCxn id="84" idx="0"/>
            </p:cNvCxnSpPr>
            <p:nvPr/>
          </p:nvCxnSpPr>
          <p:spPr>
            <a:xfrm>
              <a:off x="2816865" y="5061931"/>
              <a:ext cx="307335" cy="85818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84" idx="6"/>
              <a:endCxn id="83" idx="2"/>
            </p:cNvCxnSpPr>
            <p:nvPr/>
          </p:nvCxnSpPr>
          <p:spPr>
            <a:xfrm flipV="1">
              <a:off x="3352800" y="4443086"/>
              <a:ext cx="533400" cy="1705627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85" idx="1"/>
              <a:endCxn id="86" idx="2"/>
            </p:cNvCxnSpPr>
            <p:nvPr/>
          </p:nvCxnSpPr>
          <p:spPr>
            <a:xfrm flipV="1">
              <a:off x="4791355" y="5354876"/>
              <a:ext cx="791227" cy="86079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/>
            <p:cNvSpPr/>
            <p:nvPr/>
          </p:nvSpPr>
          <p:spPr>
            <a:xfrm>
              <a:off x="5867400" y="3733800"/>
              <a:ext cx="457200" cy="48068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cxnSp>
          <p:nvCxnSpPr>
            <p:cNvPr id="71" name="Straight Connector 70"/>
            <p:cNvCxnSpPr>
              <a:stCxn id="83" idx="6"/>
              <a:endCxn id="70" idx="2"/>
            </p:cNvCxnSpPr>
            <p:nvPr/>
          </p:nvCxnSpPr>
          <p:spPr>
            <a:xfrm flipV="1">
              <a:off x="4343400" y="3974143"/>
              <a:ext cx="1524000" cy="468943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86" idx="1"/>
              <a:endCxn id="70" idx="3"/>
            </p:cNvCxnSpPr>
            <p:nvPr/>
          </p:nvCxnSpPr>
          <p:spPr>
            <a:xfrm flipV="1">
              <a:off x="5649537" y="4144091"/>
              <a:ext cx="284818" cy="104914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1626445" y="4648665"/>
              <a:ext cx="1616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806202" y="539881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400444" y="5061931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059110" y="391846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365625" y="5064354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105400" y="5602023"/>
              <a:ext cx="228600" cy="367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715000" y="444547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998556" y="3871586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</p:grpSp>
      <p:cxnSp>
        <p:nvCxnSpPr>
          <p:cNvPr id="43008" name="Straight Connector 43007"/>
          <p:cNvCxnSpPr>
            <a:endCxn id="85" idx="1"/>
          </p:cNvCxnSpPr>
          <p:nvPr/>
        </p:nvCxnSpPr>
        <p:spPr>
          <a:xfrm>
            <a:off x="4365625" y="4445471"/>
            <a:ext cx="425730" cy="177019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013" name="TextBox 43012"/>
          <p:cNvSpPr txBox="1"/>
          <p:nvPr/>
        </p:nvSpPr>
        <p:spPr>
          <a:xfrm>
            <a:off x="2050912" y="5306356"/>
            <a:ext cx="219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actualizeaza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vectorii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viz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s;</a:t>
            </a:r>
          </a:p>
        </p:txBody>
      </p:sp>
      <p:sp>
        <p:nvSpPr>
          <p:cNvPr id="4505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Pasul 2.</a:t>
            </a: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4479925" y="32448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6800" y="3733800"/>
            <a:ext cx="4267200" cy="989815"/>
            <a:chOff x="1219200" y="5943600"/>
            <a:chExt cx="4267200" cy="989815"/>
          </a:xfrm>
        </p:grpSpPr>
        <p:sp>
          <p:nvSpPr>
            <p:cNvPr id="6" name="Flowchart: Process 5"/>
            <p:cNvSpPr/>
            <p:nvPr/>
          </p:nvSpPr>
          <p:spPr>
            <a:xfrm>
              <a:off x="1219200" y="5952995"/>
              <a:ext cx="4267200" cy="447805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</a:rPr>
                <a:t>0   1   1   1   1   1   1   1 </a:t>
              </a:r>
              <a:endParaRPr lang="en-US" sz="4000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752600" y="5943600"/>
              <a:ext cx="3200400" cy="466595"/>
              <a:chOff x="1752600" y="5943600"/>
              <a:chExt cx="3200400" cy="466595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33528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7526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286000" y="5952995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28194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886200" y="5952995"/>
                <a:ext cx="0" cy="44780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4419600" y="5952995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49530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1219200" y="6410195"/>
              <a:ext cx="426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1     2     3     4     5     6     7    8</a:t>
              </a:r>
              <a:endParaRPr lang="en-US" sz="2800" b="1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57200" y="3705487"/>
            <a:ext cx="465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S:</a:t>
            </a:r>
            <a:endParaRPr lang="en-US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066800" y="4741360"/>
            <a:ext cx="4267200" cy="466595"/>
            <a:chOff x="1219200" y="5943600"/>
            <a:chExt cx="4267200" cy="466595"/>
          </a:xfrm>
        </p:grpSpPr>
        <p:sp>
          <p:nvSpPr>
            <p:cNvPr id="18" name="Flowchart: Process 17"/>
            <p:cNvSpPr/>
            <p:nvPr/>
          </p:nvSpPr>
          <p:spPr>
            <a:xfrm>
              <a:off x="1219200" y="5943600"/>
              <a:ext cx="4267200" cy="45720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1  1   0   0  0  0   0  0</a:t>
              </a:r>
              <a:endParaRPr lang="en-US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1752600" y="5943600"/>
              <a:ext cx="3200400" cy="466595"/>
              <a:chOff x="1752600" y="5943600"/>
              <a:chExt cx="3200400" cy="466595"/>
            </a:xfrm>
          </p:grpSpPr>
          <p:cxnSp>
            <p:nvCxnSpPr>
              <p:cNvPr id="20" name="Straight Connector 19"/>
              <p:cNvCxnSpPr>
                <a:stCxn id="18" idx="0"/>
                <a:endCxn id="18" idx="2"/>
              </p:cNvCxnSpPr>
              <p:nvPr/>
            </p:nvCxnSpPr>
            <p:spPr>
              <a:xfrm>
                <a:off x="33528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7526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286000" y="5952995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8194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3886200" y="5952995"/>
                <a:ext cx="0" cy="44780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419600" y="5952995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953000" y="5943600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96449" y="4752579"/>
            <a:ext cx="770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VIZ:</a:t>
            </a: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4294967295"/>
          </p:nvPr>
        </p:nvSpPr>
        <p:spPr>
          <a:xfrm>
            <a:off x="871538" y="2674938"/>
            <a:ext cx="7739062" cy="3451225"/>
          </a:xfrm>
        </p:spPr>
        <p:txBody>
          <a:bodyPr/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reia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pasul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 de n-2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ori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Symbol" pitchFamily="18" charset="2"/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fiind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numarul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noduri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graf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;</a:t>
            </a:r>
          </a:p>
          <a:p>
            <a:endParaRPr lang="en-US" sz="4000" dirty="0" smtClean="0"/>
          </a:p>
        </p:txBody>
      </p:sp>
      <p:sp>
        <p:nvSpPr>
          <p:cNvPr id="4608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Pasul 2.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4479925" y="32448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Explosion 2 1"/>
          <p:cNvSpPr/>
          <p:nvPr/>
        </p:nvSpPr>
        <p:spPr>
          <a:xfrm>
            <a:off x="2667000" y="4191000"/>
            <a:ext cx="3505200" cy="22098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BAM!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en-US" sz="7200" smtClean="0"/>
              <a:t>Exemplu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>
                <a:latin typeface="+mj-lt"/>
              </a:rPr>
              <a:t>N0.1</a:t>
            </a:r>
            <a:endParaRPr lang="en-US" sz="6000" dirty="0">
              <a:latin typeface="+mj-lt"/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6781800" y="1143000"/>
            <a:ext cx="1295400" cy="12192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914400" y="2465388"/>
            <a:ext cx="7408863" cy="3451225"/>
          </a:xfrm>
        </p:spPr>
        <p:txBody>
          <a:bodyPr/>
          <a:lstStyle/>
          <a:p>
            <a:r>
              <a:rPr lang="en-US" sz="3200" smtClean="0">
                <a:solidFill>
                  <a:schemeClr val="tx1"/>
                </a:solidFill>
              </a:rPr>
              <a:t>Trebuie sa conectam 3 orase la o retea telefonica: Bucuresti, Timisoara si Arad.</a:t>
            </a:r>
          </a:p>
          <a:p>
            <a:r>
              <a:rPr lang="en-US" sz="3200" smtClean="0">
                <a:solidFill>
                  <a:schemeClr val="tx1"/>
                </a:solidFill>
              </a:rPr>
              <a:t>Necesar cablu: 1300  km.</a:t>
            </a:r>
          </a:p>
          <a:p>
            <a:endParaRPr lang="en-US" smtClean="0"/>
          </a:p>
        </p:txBody>
      </p:sp>
      <p:sp>
        <p:nvSpPr>
          <p:cNvPr id="153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Heart 3"/>
          <p:cNvSpPr/>
          <p:nvPr/>
        </p:nvSpPr>
        <p:spPr>
          <a:xfrm>
            <a:off x="2133600" y="4191000"/>
            <a:ext cx="4572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</a:p>
        </p:txBody>
      </p:sp>
      <p:sp>
        <p:nvSpPr>
          <p:cNvPr id="5" name="Heart 4"/>
          <p:cNvSpPr/>
          <p:nvPr/>
        </p:nvSpPr>
        <p:spPr>
          <a:xfrm>
            <a:off x="5562600" y="5334000"/>
            <a:ext cx="4572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sp>
        <p:nvSpPr>
          <p:cNvPr id="6" name="Heart 5"/>
          <p:cNvSpPr/>
          <p:nvPr/>
        </p:nvSpPr>
        <p:spPr>
          <a:xfrm>
            <a:off x="2590800" y="6096000"/>
            <a:ext cx="4572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590800" y="4381500"/>
            <a:ext cx="342900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0"/>
          </p:cNvCxnSpPr>
          <p:nvPr/>
        </p:nvCxnSpPr>
        <p:spPr>
          <a:xfrm flipV="1">
            <a:off x="2819400" y="5562600"/>
            <a:ext cx="2971800" cy="62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0"/>
            <a:endCxn id="6" idx="1"/>
          </p:cNvCxnSpPr>
          <p:nvPr/>
        </p:nvCxnSpPr>
        <p:spPr>
          <a:xfrm>
            <a:off x="2362200" y="4286250"/>
            <a:ext cx="457200" cy="2190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0" name="TextBox 12"/>
          <p:cNvSpPr txBox="1">
            <a:spLocks noChangeArrowheads="1"/>
          </p:cNvSpPr>
          <p:nvPr/>
        </p:nvSpPr>
        <p:spPr bwMode="auto">
          <a:xfrm>
            <a:off x="3733800" y="594677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 sz="2400"/>
              <a:t>600</a:t>
            </a:r>
          </a:p>
        </p:txBody>
      </p:sp>
      <p:sp>
        <p:nvSpPr>
          <p:cNvPr id="15371" name="TextBox 13"/>
          <p:cNvSpPr txBox="1">
            <a:spLocks noChangeArrowheads="1"/>
          </p:cNvSpPr>
          <p:nvPr/>
        </p:nvSpPr>
        <p:spPr bwMode="auto">
          <a:xfrm>
            <a:off x="3733800" y="4408488"/>
            <a:ext cx="723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 sz="2400"/>
              <a:t>64o</a:t>
            </a:r>
          </a:p>
        </p:txBody>
      </p:sp>
      <p:sp>
        <p:nvSpPr>
          <p:cNvPr id="15372" name="TextBox 14"/>
          <p:cNvSpPr txBox="1">
            <a:spLocks noChangeArrowheads="1"/>
          </p:cNvSpPr>
          <p:nvPr/>
        </p:nvSpPr>
        <p:spPr bwMode="auto">
          <a:xfrm>
            <a:off x="2057400" y="5091113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 sz="2400"/>
              <a:t>60</a:t>
            </a:r>
          </a:p>
        </p:txBody>
      </p:sp>
      <p:sp>
        <p:nvSpPr>
          <p:cNvPr id="16" name="Lightning Bolt 15"/>
          <p:cNvSpPr/>
          <p:nvPr/>
        </p:nvSpPr>
        <p:spPr>
          <a:xfrm>
            <a:off x="7086600" y="4572000"/>
            <a:ext cx="1295400" cy="15240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E inutil sa executam toate cele trei conexiuni, numai doua din ele sunt suficiente pentru o comunicare in bune conditii intre oricare 2 orase.</a:t>
            </a:r>
          </a:p>
          <a:p>
            <a:r>
              <a:rPr lang="en-US" smtClean="0">
                <a:solidFill>
                  <a:schemeClr val="tx1"/>
                </a:solidFill>
              </a:rPr>
              <a:t>De exemplu, legatura Timisoara – Arad ar putea lipsi, caz in care necesarul de cablu devine 1240 km.</a:t>
            </a:r>
          </a:p>
          <a:p>
            <a:endParaRPr lang="en-US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Heart 3"/>
          <p:cNvSpPr/>
          <p:nvPr/>
        </p:nvSpPr>
        <p:spPr>
          <a:xfrm>
            <a:off x="1371600" y="4781550"/>
            <a:ext cx="3810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</a:p>
        </p:txBody>
      </p:sp>
      <p:sp>
        <p:nvSpPr>
          <p:cNvPr id="5" name="Heart 4"/>
          <p:cNvSpPr/>
          <p:nvPr/>
        </p:nvSpPr>
        <p:spPr>
          <a:xfrm>
            <a:off x="4419600" y="5715000"/>
            <a:ext cx="3810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sp>
        <p:nvSpPr>
          <p:cNvPr id="6" name="Heart 5"/>
          <p:cNvSpPr/>
          <p:nvPr/>
        </p:nvSpPr>
        <p:spPr>
          <a:xfrm>
            <a:off x="1905000" y="6248400"/>
            <a:ext cx="3810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</a:t>
            </a:r>
          </a:p>
        </p:txBody>
      </p:sp>
      <p:cxnSp>
        <p:nvCxnSpPr>
          <p:cNvPr id="8" name="Straight Connector 7"/>
          <p:cNvCxnSpPr>
            <a:stCxn id="4" idx="0"/>
            <a:endCxn id="5" idx="0"/>
          </p:cNvCxnSpPr>
          <p:nvPr/>
        </p:nvCxnSpPr>
        <p:spPr>
          <a:xfrm>
            <a:off x="1562100" y="4876800"/>
            <a:ext cx="3048000" cy="933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0"/>
          </p:cNvCxnSpPr>
          <p:nvPr/>
        </p:nvCxnSpPr>
        <p:spPr>
          <a:xfrm flipV="1">
            <a:off x="2095500" y="5905500"/>
            <a:ext cx="2705100" cy="438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3" name="TextBox 12"/>
          <p:cNvSpPr txBox="1">
            <a:spLocks noChangeArrowheads="1"/>
          </p:cNvSpPr>
          <p:nvPr/>
        </p:nvSpPr>
        <p:spPr bwMode="auto">
          <a:xfrm>
            <a:off x="2971800" y="497205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 sz="2400"/>
              <a:t>640</a:t>
            </a:r>
          </a:p>
        </p:txBody>
      </p:sp>
      <p:sp>
        <p:nvSpPr>
          <p:cNvPr id="16394" name="TextBox 13"/>
          <p:cNvSpPr txBox="1">
            <a:spLocks noChangeArrowheads="1"/>
          </p:cNvSpPr>
          <p:nvPr/>
        </p:nvSpPr>
        <p:spPr bwMode="auto">
          <a:xfrm>
            <a:off x="2895600" y="6248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 sz="2400"/>
              <a:t>600</a:t>
            </a:r>
          </a:p>
        </p:txBody>
      </p:sp>
      <p:sp>
        <p:nvSpPr>
          <p:cNvPr id="16" name="&quot;No&quot; Symbol 15"/>
          <p:cNvSpPr/>
          <p:nvPr/>
        </p:nvSpPr>
        <p:spPr>
          <a:xfrm>
            <a:off x="6934200" y="5343525"/>
            <a:ext cx="990600" cy="904875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solidFill>
                  <a:schemeClr val="tx1"/>
                </a:solidFill>
              </a:rPr>
              <a:t>Sau legatura Timisoara – Bucuresti ar putea lipsi, necesarul de cablu devenind 700 km</a:t>
            </a:r>
          </a:p>
          <a:p>
            <a:endParaRPr lang="en-US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Heart 3"/>
          <p:cNvSpPr/>
          <p:nvPr/>
        </p:nvSpPr>
        <p:spPr>
          <a:xfrm>
            <a:off x="1371600" y="4114800"/>
            <a:ext cx="3810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</a:p>
        </p:txBody>
      </p:sp>
      <p:sp>
        <p:nvSpPr>
          <p:cNvPr id="5" name="Heart 4"/>
          <p:cNvSpPr/>
          <p:nvPr/>
        </p:nvSpPr>
        <p:spPr>
          <a:xfrm>
            <a:off x="4876800" y="5105400"/>
            <a:ext cx="3810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sp>
        <p:nvSpPr>
          <p:cNvPr id="6" name="Heart 5"/>
          <p:cNvSpPr/>
          <p:nvPr/>
        </p:nvSpPr>
        <p:spPr>
          <a:xfrm>
            <a:off x="1752600" y="5715000"/>
            <a:ext cx="3810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</a:t>
            </a:r>
          </a:p>
        </p:txBody>
      </p:sp>
      <p:cxnSp>
        <p:nvCxnSpPr>
          <p:cNvPr id="8" name="Straight Connector 7"/>
          <p:cNvCxnSpPr>
            <a:stCxn id="4" idx="0"/>
          </p:cNvCxnSpPr>
          <p:nvPr/>
        </p:nvCxnSpPr>
        <p:spPr>
          <a:xfrm>
            <a:off x="1562100" y="4210050"/>
            <a:ext cx="3505200" cy="1085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0"/>
            <a:endCxn id="6" idx="0"/>
          </p:cNvCxnSpPr>
          <p:nvPr/>
        </p:nvCxnSpPr>
        <p:spPr>
          <a:xfrm>
            <a:off x="1562100" y="4210050"/>
            <a:ext cx="3810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1143000" y="5010150"/>
            <a:ext cx="60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 sz="2400"/>
              <a:t>60</a:t>
            </a:r>
          </a:p>
        </p:txBody>
      </p:sp>
      <p:sp>
        <p:nvSpPr>
          <p:cNvPr id="17418" name="TextBox 11"/>
          <p:cNvSpPr txBox="1">
            <a:spLocks noChangeArrowheads="1"/>
          </p:cNvSpPr>
          <p:nvPr/>
        </p:nvSpPr>
        <p:spPr bwMode="auto">
          <a:xfrm>
            <a:off x="3048000" y="4311650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 sz="2400"/>
              <a:t>640</a:t>
            </a:r>
          </a:p>
        </p:txBody>
      </p:sp>
      <p:sp>
        <p:nvSpPr>
          <p:cNvPr id="13" name="&quot;No&quot; Symbol 12"/>
          <p:cNvSpPr/>
          <p:nvPr/>
        </p:nvSpPr>
        <p:spPr>
          <a:xfrm>
            <a:off x="6629400" y="5010150"/>
            <a:ext cx="990600" cy="89535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7637462" cy="4038600"/>
          </a:xfrm>
        </p:spPr>
        <p:txBody>
          <a:bodyPr/>
          <a:lstStyle/>
          <a:p>
            <a:r>
              <a:rPr lang="vi-VN" sz="3200" b="1" dirty="0" smtClean="0">
                <a:solidFill>
                  <a:srgbClr val="00B0F0"/>
                </a:solidFill>
                <a:latin typeface="Candara" pitchFamily="34" charset="0"/>
              </a:rPr>
              <a:t>Algoritmul lui Prim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 este un algoritm din teoria grafurilor care g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a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se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s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te arborele par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t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ial de cost minim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 (arbore de </a:t>
            </a:r>
            <a:r>
              <a:rPr lang="en-US" sz="3200" dirty="0" err="1" smtClean="0">
                <a:solidFill>
                  <a:srgbClr val="00B0F0"/>
                </a:solidFill>
                <a:latin typeface="Candara" pitchFamily="34" charset="0"/>
              </a:rPr>
              <a:t>acoperire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) 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al unui graf conex ponderat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.</a:t>
            </a:r>
          </a:p>
          <a:p>
            <a:r>
              <a:rPr lang="en-US" sz="3200" dirty="0" err="1" smtClean="0">
                <a:solidFill>
                  <a:srgbClr val="00B0F0"/>
                </a:solidFill>
                <a:latin typeface="Candara" pitchFamily="34" charset="0"/>
              </a:rPr>
              <a:t>Ga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se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s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te submul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t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imea muchiilor care formează un arbore c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e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 include toate v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a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rfurile și al c</a:t>
            </a:r>
            <a:r>
              <a:rPr lang="en-US" sz="3200" dirty="0" smtClean="0">
                <a:solidFill>
                  <a:srgbClr val="00B0F0"/>
                </a:solidFill>
                <a:latin typeface="Candara" pitchFamily="34" charset="0"/>
              </a:rPr>
              <a:t>a</a:t>
            </a:r>
            <a:r>
              <a:rPr lang="vi-VN" sz="3200" dirty="0" smtClean="0">
                <a:solidFill>
                  <a:srgbClr val="00B0F0"/>
                </a:solidFill>
                <a:latin typeface="Candara" pitchFamily="34" charset="0"/>
              </a:rPr>
              <a:t>rui cost este minimizat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</p:txBody>
      </p:sp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B0F0"/>
                </a:solidFill>
              </a:rPr>
              <a:t>Ce face el?</a:t>
            </a:r>
          </a:p>
        </p:txBody>
      </p:sp>
      <p:sp>
        <p:nvSpPr>
          <p:cNvPr id="4" name="Moon 3"/>
          <p:cNvSpPr/>
          <p:nvPr/>
        </p:nvSpPr>
        <p:spPr>
          <a:xfrm>
            <a:off x="7086600" y="609600"/>
            <a:ext cx="1295400" cy="1752600"/>
          </a:xfrm>
          <a:prstGeom prst="mo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538" y="2674938"/>
            <a:ext cx="7408862" cy="38020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200" smtClean="0">
                <a:solidFill>
                  <a:schemeClr val="tx1"/>
                </a:solidFill>
              </a:rPr>
              <a:t>Oricare 2 legaturi sunt suficiente, deoarece semnalul electric circula suficient de rapid ca un abonat din Timisoara care doreste sa vorbeasca cu unul din Arad (de exemplu) sa nu-si dea seama ca nu exista legatura directa intre Timisoara si Arad si ca apelul sau este rutat prin Bucuresti.</a:t>
            </a:r>
          </a:p>
        </p:txBody>
      </p:sp>
      <p:sp>
        <p:nvSpPr>
          <p:cNvPr id="1843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Observatii</a:t>
            </a:r>
          </a:p>
        </p:txBody>
      </p:sp>
      <p:sp>
        <p:nvSpPr>
          <p:cNvPr id="5" name="Sun 4"/>
          <p:cNvSpPr/>
          <p:nvPr/>
        </p:nvSpPr>
        <p:spPr>
          <a:xfrm>
            <a:off x="990600" y="762000"/>
            <a:ext cx="1066800" cy="9906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71538" y="2590800"/>
            <a:ext cx="7408862" cy="3886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200" dirty="0" smtClean="0">
                <a:solidFill>
                  <a:schemeClr val="tx1"/>
                </a:solidFill>
              </a:rPr>
              <a:t>Din </a:t>
            </a:r>
            <a:r>
              <a:rPr lang="en-US" sz="3200" dirty="0" err="1" smtClean="0">
                <a:solidFill>
                  <a:schemeClr val="tx1"/>
                </a:solidFill>
              </a:rPr>
              <a:t>punctul</a:t>
            </a:r>
            <a:r>
              <a:rPr lang="en-US" sz="3200" dirty="0" smtClean="0">
                <a:solidFill>
                  <a:schemeClr val="tx1"/>
                </a:solidFill>
              </a:rPr>
              <a:t> de </a:t>
            </a:r>
            <a:r>
              <a:rPr lang="en-US" sz="3200" dirty="0" err="1" smtClean="0">
                <a:solidFill>
                  <a:schemeClr val="tx1"/>
                </a:solidFill>
              </a:rPr>
              <a:t>vedere</a:t>
            </a:r>
            <a:r>
              <a:rPr lang="en-US" sz="3200" dirty="0" smtClean="0">
                <a:solidFill>
                  <a:schemeClr val="tx1"/>
                </a:solidFill>
              </a:rPr>
              <a:t> al </a:t>
            </a:r>
            <a:r>
              <a:rPr lang="en-US" sz="3200" dirty="0" err="1" smtClean="0">
                <a:solidFill>
                  <a:schemeClr val="tx1"/>
                </a:solidFill>
              </a:rPr>
              <a:t>necesarului</a:t>
            </a:r>
            <a:r>
              <a:rPr lang="en-US" sz="3200" dirty="0" smtClean="0">
                <a:solidFill>
                  <a:schemeClr val="tx1"/>
                </a:solidFill>
              </a:rPr>
              <a:t> de </a:t>
            </a:r>
            <a:r>
              <a:rPr lang="en-US" sz="3200" dirty="0" err="1" smtClean="0">
                <a:solidFill>
                  <a:schemeClr val="tx1"/>
                </a:solidFill>
              </a:rPr>
              <a:t>cablu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lucrurile</a:t>
            </a:r>
            <a:r>
              <a:rPr lang="en-US" sz="3200" dirty="0" smtClean="0">
                <a:solidFill>
                  <a:schemeClr val="tx1"/>
                </a:solidFill>
              </a:rPr>
              <a:t> nu </a:t>
            </a:r>
            <a:r>
              <a:rPr lang="en-US" sz="3200" dirty="0" err="1" smtClean="0">
                <a:solidFill>
                  <a:schemeClr val="tx1"/>
                </a:solidFill>
              </a:rPr>
              <a:t>mai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stau</a:t>
            </a:r>
            <a:r>
              <a:rPr lang="en-US" sz="3200" dirty="0" smtClean="0">
                <a:solidFill>
                  <a:schemeClr val="tx1"/>
                </a:solidFill>
              </a:rPr>
              <a:t> la </a:t>
            </a:r>
            <a:r>
              <a:rPr lang="en-US" sz="3200" dirty="0" err="1" smtClean="0">
                <a:solidFill>
                  <a:schemeClr val="tx1"/>
                </a:solidFill>
              </a:rPr>
              <a:t>fel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200" dirty="0" err="1" smtClean="0">
                <a:solidFill>
                  <a:schemeClr val="tx1"/>
                </a:solidFill>
              </a:rPr>
              <a:t>Conteaza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foarte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mult</a:t>
            </a:r>
            <a:r>
              <a:rPr lang="en-US" sz="3200" dirty="0" smtClean="0">
                <a:solidFill>
                  <a:schemeClr val="tx1"/>
                </a:solidFill>
              </a:rPr>
              <a:t> care </a:t>
            </a:r>
            <a:r>
              <a:rPr lang="en-US" sz="3200" dirty="0" err="1" smtClean="0">
                <a:solidFill>
                  <a:schemeClr val="tx1"/>
                </a:solidFill>
              </a:rPr>
              <a:t>legaturi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vor</a:t>
            </a:r>
            <a:r>
              <a:rPr lang="en-US" sz="3200" dirty="0" smtClean="0">
                <a:solidFill>
                  <a:schemeClr val="tx1"/>
                </a:solidFill>
              </a:rPr>
              <a:t> fi </a:t>
            </a:r>
            <a:r>
              <a:rPr lang="en-US" sz="3200" dirty="0" err="1" smtClean="0">
                <a:solidFill>
                  <a:schemeClr val="tx1"/>
                </a:solidFill>
              </a:rPr>
              <a:t>realizate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si</a:t>
            </a:r>
            <a:r>
              <a:rPr lang="en-US" sz="3200" dirty="0" smtClean="0">
                <a:solidFill>
                  <a:schemeClr val="tx1"/>
                </a:solidFill>
              </a:rPr>
              <a:t> care nu.</a:t>
            </a:r>
          </a:p>
          <a:p>
            <a:pPr>
              <a:lnSpc>
                <a:spcPct val="80000"/>
              </a:lnSpc>
            </a:pP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48131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Observatii</a:t>
            </a:r>
          </a:p>
        </p:txBody>
      </p:sp>
      <p:sp>
        <p:nvSpPr>
          <p:cNvPr id="5" name="Sun 4"/>
          <p:cNvSpPr/>
          <p:nvPr/>
        </p:nvSpPr>
        <p:spPr>
          <a:xfrm>
            <a:off x="990600" y="762000"/>
            <a:ext cx="1066800" cy="9906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n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762500"/>
            <a:ext cx="22193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>
            <a:stCxn id="5" idx="1"/>
            <a:endCxn id="6" idx="1"/>
          </p:cNvCxnSpPr>
          <p:nvPr/>
        </p:nvCxnSpPr>
        <p:spPr>
          <a:xfrm flipV="1">
            <a:off x="2211888" y="6057900"/>
            <a:ext cx="1941012" cy="548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9" name="Content Placeholder 1"/>
          <p:cNvSpPr>
            <a:spLocks noGrp="1"/>
          </p:cNvSpPr>
          <p:nvPr>
            <p:ph idx="1"/>
          </p:nvPr>
        </p:nvSpPr>
        <p:spPr>
          <a:xfrm>
            <a:off x="871538" y="2514600"/>
            <a:ext cx="7739062" cy="3611563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Cel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ieftin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ar</a:t>
            </a:r>
            <a:r>
              <a:rPr lang="en-US" sz="2800" dirty="0" smtClean="0">
                <a:solidFill>
                  <a:schemeClr val="tx1"/>
                </a:solidFill>
              </a:rPr>
              <a:t> fi </a:t>
            </a:r>
            <a:r>
              <a:rPr lang="en-US" sz="2800" dirty="0" err="1" smtClean="0">
                <a:solidFill>
                  <a:schemeClr val="tx1"/>
                </a:solidFill>
              </a:rPr>
              <a:t>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alegem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legaturile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Symbol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</a:t>
            </a:r>
            <a:r>
              <a:rPr lang="en-US" sz="2800" b="1" dirty="0" smtClean="0">
                <a:solidFill>
                  <a:schemeClr val="tx1"/>
                </a:solidFill>
              </a:rPr>
              <a:t>Arad – Timisoara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Timisoara – </a:t>
            </a:r>
            <a:r>
              <a:rPr lang="en-US" sz="2800" b="1" dirty="0" err="1" smtClean="0">
                <a:solidFill>
                  <a:schemeClr val="tx1"/>
                </a:solidFill>
              </a:rPr>
              <a:t>Bucuresti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evitam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legatura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Arad - </a:t>
            </a:r>
            <a:r>
              <a:rPr lang="en-US" sz="2800" b="1" dirty="0" err="1" smtClean="0">
                <a:solidFill>
                  <a:schemeClr val="tx1"/>
                </a:solidFill>
              </a:rPr>
              <a:t>Bucuresti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necesarul</a:t>
            </a:r>
            <a:r>
              <a:rPr lang="en-US" sz="2800" dirty="0" smtClean="0">
                <a:solidFill>
                  <a:schemeClr val="tx1"/>
                </a:solidFill>
              </a:rPr>
              <a:t> de </a:t>
            </a:r>
            <a:r>
              <a:rPr lang="en-US" sz="2800" dirty="0" err="1" smtClean="0">
                <a:solidFill>
                  <a:schemeClr val="tx1"/>
                </a:solidFill>
              </a:rPr>
              <a:t>cablu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ajungand</a:t>
            </a:r>
            <a:r>
              <a:rPr lang="en-US" sz="2800" dirty="0" smtClean="0">
                <a:solidFill>
                  <a:schemeClr val="tx1"/>
                </a:solidFill>
              </a:rPr>
              <a:t> in </a:t>
            </a:r>
            <a:r>
              <a:rPr lang="en-US" sz="2800" dirty="0" err="1" smtClean="0">
                <a:solidFill>
                  <a:schemeClr val="tx1"/>
                </a:solidFill>
              </a:rPr>
              <a:t>acest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caz</a:t>
            </a:r>
            <a:r>
              <a:rPr lang="en-US" sz="2800" dirty="0" smtClean="0">
                <a:solidFill>
                  <a:schemeClr val="tx1"/>
                </a:solidFill>
              </a:rPr>
              <a:t> la 660 km; </a:t>
            </a:r>
            <a:r>
              <a:rPr lang="en-US" sz="2800" dirty="0" err="1" smtClean="0">
                <a:solidFill>
                  <a:schemeClr val="tx1"/>
                </a:solidFill>
              </a:rPr>
              <a:t>aceasta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este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situatia</a:t>
            </a:r>
            <a:r>
              <a:rPr lang="en-US" sz="2800" dirty="0" smtClean="0">
                <a:solidFill>
                  <a:schemeClr val="tx1"/>
                </a:solidFill>
              </a:rPr>
              <a:t> optima – </a:t>
            </a:r>
            <a:r>
              <a:rPr lang="en-US" sz="2800" dirty="0" err="1" smtClean="0">
                <a:solidFill>
                  <a:schemeClr val="tx1"/>
                </a:solidFill>
              </a:rPr>
              <a:t>sau</a:t>
            </a:r>
            <a:r>
              <a:rPr lang="en-US" sz="2800" dirty="0" smtClean="0">
                <a:solidFill>
                  <a:schemeClr val="tx1"/>
                </a:solidFill>
              </a:rPr>
              <a:t> “</a:t>
            </a:r>
            <a:r>
              <a:rPr lang="en-US" sz="2800" dirty="0" err="1" smtClean="0">
                <a:solidFill>
                  <a:schemeClr val="tx1"/>
                </a:solidFill>
              </a:rPr>
              <a:t>acoperirea</a:t>
            </a:r>
            <a:r>
              <a:rPr lang="en-US" sz="2800" dirty="0" smtClean="0">
                <a:solidFill>
                  <a:schemeClr val="tx1"/>
                </a:solidFill>
              </a:rPr>
              <a:t> minima” a </a:t>
            </a:r>
            <a:r>
              <a:rPr lang="en-US" sz="2800" dirty="0" err="1" smtClean="0">
                <a:solidFill>
                  <a:schemeClr val="tx1"/>
                </a:solidFill>
              </a:rPr>
              <a:t>retelei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 smtClean="0"/>
          </a:p>
        </p:txBody>
      </p:sp>
      <p:sp>
        <p:nvSpPr>
          <p:cNvPr id="1946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Heart 3"/>
          <p:cNvSpPr/>
          <p:nvPr/>
        </p:nvSpPr>
        <p:spPr>
          <a:xfrm>
            <a:off x="908139" y="5486400"/>
            <a:ext cx="3810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</a:p>
        </p:txBody>
      </p:sp>
      <p:sp>
        <p:nvSpPr>
          <p:cNvPr id="5" name="Heart 4"/>
          <p:cNvSpPr/>
          <p:nvPr/>
        </p:nvSpPr>
        <p:spPr>
          <a:xfrm>
            <a:off x="2021388" y="6224914"/>
            <a:ext cx="3810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</a:t>
            </a:r>
          </a:p>
        </p:txBody>
      </p:sp>
      <p:sp>
        <p:nvSpPr>
          <p:cNvPr id="6" name="Heart 5"/>
          <p:cNvSpPr/>
          <p:nvPr/>
        </p:nvSpPr>
        <p:spPr>
          <a:xfrm>
            <a:off x="3962400" y="5676900"/>
            <a:ext cx="3810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cxnSp>
        <p:nvCxnSpPr>
          <p:cNvPr id="8" name="Straight Connector 7"/>
          <p:cNvCxnSpPr>
            <a:stCxn id="4" idx="1"/>
            <a:endCxn id="5" idx="1"/>
          </p:cNvCxnSpPr>
          <p:nvPr/>
        </p:nvCxnSpPr>
        <p:spPr>
          <a:xfrm>
            <a:off x="1098639" y="5867400"/>
            <a:ext cx="1113249" cy="738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685800" y="2514600"/>
            <a:ext cx="7789863" cy="3451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Se </a:t>
            </a:r>
            <a:r>
              <a:rPr lang="en-US" sz="2800" dirty="0" err="1" smtClean="0">
                <a:solidFill>
                  <a:schemeClr val="tx1"/>
                </a:solidFill>
              </a:rPr>
              <a:t>observa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trebuie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determinat</a:t>
            </a:r>
            <a:r>
              <a:rPr lang="en-US" sz="2800" dirty="0" smtClean="0">
                <a:solidFill>
                  <a:schemeClr val="tx1"/>
                </a:solidFill>
              </a:rPr>
              <a:t> un arbore de </a:t>
            </a:r>
            <a:r>
              <a:rPr lang="en-US" sz="2800" dirty="0" err="1" smtClean="0">
                <a:solidFill>
                  <a:schemeClr val="tx1"/>
                </a:solidFill>
              </a:rPr>
              <a:t>acoperire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pentru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graful</a:t>
            </a:r>
            <a:r>
              <a:rPr lang="en-US" sz="2800" dirty="0" smtClean="0">
                <a:solidFill>
                  <a:schemeClr val="tx1"/>
                </a:solidFill>
              </a:rPr>
              <a:t> initial, </a:t>
            </a:r>
            <a:r>
              <a:rPr lang="en-US" sz="2800" dirty="0" err="1" smtClean="0">
                <a:solidFill>
                  <a:schemeClr val="tx1"/>
                </a:solidFill>
              </a:rPr>
              <a:t>adica</a:t>
            </a:r>
            <a:r>
              <a:rPr lang="en-US" sz="2800" dirty="0" smtClean="0">
                <a:solidFill>
                  <a:schemeClr val="tx1"/>
                </a:solidFill>
              </a:rPr>
              <a:t> un </a:t>
            </a:r>
            <a:r>
              <a:rPr lang="en-US" sz="2800" dirty="0" err="1" smtClean="0">
                <a:solidFill>
                  <a:schemeClr val="tx1"/>
                </a:solidFill>
              </a:rPr>
              <a:t>subgraf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continand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toate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nodurile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grafului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insa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doar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atatea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arce</a:t>
            </a:r>
            <a:r>
              <a:rPr lang="en-US" sz="2800" dirty="0" smtClean="0">
                <a:solidFill>
                  <a:schemeClr val="tx1"/>
                </a:solidFill>
              </a:rPr>
              <a:t> cat </a:t>
            </a:r>
            <a:r>
              <a:rPr lang="en-US" sz="2800" dirty="0" err="1" smtClean="0">
                <a:solidFill>
                  <a:schemeClr val="tx1"/>
                </a:solidFill>
              </a:rPr>
              <a:t>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ramana</a:t>
            </a:r>
            <a:r>
              <a:rPr lang="en-US" sz="2800" dirty="0" smtClean="0">
                <a:solidFill>
                  <a:schemeClr val="tx1"/>
                </a:solidFill>
              </a:rPr>
              <a:t> un arbore (</a:t>
            </a:r>
            <a:r>
              <a:rPr lang="en-US" sz="2800" dirty="0" err="1" smtClean="0">
                <a:solidFill>
                  <a:schemeClr val="tx1"/>
                </a:solidFill>
              </a:rPr>
              <a:t>evitarea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ciclurilor</a:t>
            </a:r>
            <a:r>
              <a:rPr lang="en-US" sz="2800" dirty="0" smtClean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2048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" name="Heart 6"/>
          <p:cNvSpPr/>
          <p:nvPr/>
        </p:nvSpPr>
        <p:spPr>
          <a:xfrm>
            <a:off x="4495800" y="5715000"/>
            <a:ext cx="381000" cy="304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sp>
        <p:nvSpPr>
          <p:cNvPr id="5" name="Heart 4"/>
          <p:cNvSpPr/>
          <p:nvPr/>
        </p:nvSpPr>
        <p:spPr>
          <a:xfrm>
            <a:off x="1371600" y="4800600"/>
            <a:ext cx="381000" cy="304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</a:p>
        </p:txBody>
      </p:sp>
      <p:cxnSp>
        <p:nvCxnSpPr>
          <p:cNvPr id="15" name="Straight Connector 14"/>
          <p:cNvCxnSpPr>
            <a:stCxn id="5" idx="0"/>
            <a:endCxn id="7" idx="0"/>
          </p:cNvCxnSpPr>
          <p:nvPr/>
        </p:nvCxnSpPr>
        <p:spPr>
          <a:xfrm>
            <a:off x="1562100" y="4876800"/>
            <a:ext cx="31242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667000" y="5867400"/>
            <a:ext cx="1828800" cy="60960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0"/>
          </p:cNvCxnSpPr>
          <p:nvPr/>
        </p:nvCxnSpPr>
        <p:spPr>
          <a:xfrm>
            <a:off x="1562100" y="5022850"/>
            <a:ext cx="914400" cy="137795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art 5"/>
          <p:cNvSpPr/>
          <p:nvPr/>
        </p:nvSpPr>
        <p:spPr>
          <a:xfrm>
            <a:off x="2286000" y="6324600"/>
            <a:ext cx="381000" cy="304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1"/>
          <p:cNvSpPr>
            <a:spLocks noGrp="1"/>
          </p:cNvSpPr>
          <p:nvPr>
            <p:ph idx="4294967295"/>
          </p:nvPr>
        </p:nvSpPr>
        <p:spPr>
          <a:xfrm>
            <a:off x="1066800" y="2667000"/>
            <a:ext cx="7620000" cy="3298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 smtClean="0">
                <a:solidFill>
                  <a:schemeClr val="tx1"/>
                </a:solidFill>
              </a:rPr>
              <a:t>Pentru</a:t>
            </a:r>
            <a:r>
              <a:rPr lang="en-US" sz="3200" dirty="0" smtClean="0">
                <a:solidFill>
                  <a:schemeClr val="tx1"/>
                </a:solidFill>
              </a:rPr>
              <a:t> un </a:t>
            </a:r>
            <a:r>
              <a:rPr lang="en-US" sz="3200" dirty="0" err="1" smtClean="0">
                <a:solidFill>
                  <a:schemeClr val="tx1"/>
                </a:solidFill>
              </a:rPr>
              <a:t>graf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conex</a:t>
            </a:r>
            <a:r>
              <a:rPr lang="en-US" sz="3200" dirty="0" smtClean="0">
                <a:solidFill>
                  <a:schemeClr val="tx1"/>
                </a:solidFill>
              </a:rPr>
              <a:t> cu N </a:t>
            </a:r>
            <a:r>
              <a:rPr lang="en-US" sz="3200" dirty="0" err="1" smtClean="0">
                <a:solidFill>
                  <a:schemeClr val="tx1"/>
                </a:solidFill>
              </a:rPr>
              <a:t>noduri</a:t>
            </a:r>
            <a:r>
              <a:rPr lang="en-US" sz="3200" dirty="0" smtClean="0">
                <a:solidFill>
                  <a:schemeClr val="tx1"/>
                </a:solidFill>
              </a:rPr>
              <a:t>, un arbore de </a:t>
            </a:r>
            <a:r>
              <a:rPr lang="en-US" sz="3200" dirty="0" err="1" smtClean="0">
                <a:solidFill>
                  <a:schemeClr val="tx1"/>
                </a:solidFill>
              </a:rPr>
              <a:t>acoperire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va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avea</a:t>
            </a:r>
            <a:r>
              <a:rPr lang="en-US" sz="3200" dirty="0" smtClean="0">
                <a:solidFill>
                  <a:schemeClr val="tx1"/>
                </a:solidFill>
              </a:rPr>
              <a:t> N-1 </a:t>
            </a:r>
            <a:r>
              <a:rPr lang="en-US" sz="3200" dirty="0" err="1" smtClean="0">
                <a:solidFill>
                  <a:schemeClr val="tx1"/>
                </a:solidFill>
              </a:rPr>
              <a:t>arce</a:t>
            </a:r>
            <a:r>
              <a:rPr lang="en-US" sz="3200" dirty="0" smtClean="0">
                <a:solidFill>
                  <a:schemeClr val="tx1"/>
                </a:solidFill>
              </a:rPr>
              <a:t> (in </a:t>
            </a:r>
            <a:r>
              <a:rPr lang="en-US" sz="3200" dirty="0" err="1" smtClean="0">
                <a:solidFill>
                  <a:schemeClr val="tx1"/>
                </a:solidFill>
              </a:rPr>
              <a:t>cazul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acesta</a:t>
            </a:r>
            <a:r>
              <a:rPr lang="en-US" sz="3200" dirty="0" smtClean="0">
                <a:solidFill>
                  <a:schemeClr val="tx1"/>
                </a:solidFill>
              </a:rPr>
              <a:t> 2).</a:t>
            </a:r>
          </a:p>
          <a:p>
            <a:endParaRPr lang="en-US" sz="2800" dirty="0" smtClean="0"/>
          </a:p>
        </p:txBody>
      </p:sp>
      <p:sp>
        <p:nvSpPr>
          <p:cNvPr id="50179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" name="Heart 6"/>
          <p:cNvSpPr/>
          <p:nvPr/>
        </p:nvSpPr>
        <p:spPr>
          <a:xfrm>
            <a:off x="4495800" y="5715000"/>
            <a:ext cx="381000" cy="304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sp>
        <p:nvSpPr>
          <p:cNvPr id="5" name="Heart 4"/>
          <p:cNvSpPr/>
          <p:nvPr/>
        </p:nvSpPr>
        <p:spPr>
          <a:xfrm>
            <a:off x="1371600" y="4800600"/>
            <a:ext cx="381000" cy="304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</a:p>
        </p:txBody>
      </p:sp>
      <p:cxnSp>
        <p:nvCxnSpPr>
          <p:cNvPr id="15" name="Straight Connector 14"/>
          <p:cNvCxnSpPr>
            <a:stCxn id="5" idx="0"/>
            <a:endCxn id="7" idx="0"/>
          </p:cNvCxnSpPr>
          <p:nvPr/>
        </p:nvCxnSpPr>
        <p:spPr>
          <a:xfrm>
            <a:off x="1562100" y="4876800"/>
            <a:ext cx="31242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667000" y="5867400"/>
            <a:ext cx="1828800" cy="60960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0"/>
          </p:cNvCxnSpPr>
          <p:nvPr/>
        </p:nvCxnSpPr>
        <p:spPr>
          <a:xfrm>
            <a:off x="1562100" y="5022850"/>
            <a:ext cx="914400" cy="137795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art 5"/>
          <p:cNvSpPr/>
          <p:nvPr/>
        </p:nvSpPr>
        <p:spPr>
          <a:xfrm>
            <a:off x="2286000" y="6324600"/>
            <a:ext cx="381000" cy="304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871538" y="2514600"/>
            <a:ext cx="7408862" cy="3611563"/>
          </a:xfrm>
        </p:spPr>
        <p:txBody>
          <a:bodyPr/>
          <a:lstStyle/>
          <a:p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Cazurile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simple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sunt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ale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grafurilor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conexe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adica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acelea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 care din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orice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nod se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poate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ajunge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orice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alt nod.</a:t>
            </a:r>
          </a:p>
          <a:p>
            <a:pPr>
              <a:buFont typeface="Symbol" pitchFamily="18" charset="2"/>
              <a:buNone/>
            </a:pPr>
            <a:endParaRPr lang="en-US" dirty="0" smtClean="0"/>
          </a:p>
        </p:txBody>
      </p:sp>
      <p:sp>
        <p:nvSpPr>
          <p:cNvPr id="2150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1231677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85800" y="632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55677" y="4923748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62514" y="632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79677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34205" y="5325152"/>
            <a:ext cx="381000" cy="342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70177" y="632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Connector 11"/>
          <p:cNvCxnSpPr>
            <a:stCxn id="4" idx="4"/>
            <a:endCxn id="7" idx="1"/>
          </p:cNvCxnSpPr>
          <p:nvPr/>
        </p:nvCxnSpPr>
        <p:spPr>
          <a:xfrm>
            <a:off x="1422177" y="4876800"/>
            <a:ext cx="896133" cy="1503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7"/>
            <a:endCxn id="6" idx="2"/>
          </p:cNvCxnSpPr>
          <p:nvPr/>
        </p:nvCxnSpPr>
        <p:spPr>
          <a:xfrm flipV="1">
            <a:off x="1011004" y="5114248"/>
            <a:ext cx="1744673" cy="1266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3"/>
            <a:endCxn id="5" idx="0"/>
          </p:cNvCxnSpPr>
          <p:nvPr/>
        </p:nvCxnSpPr>
        <p:spPr>
          <a:xfrm flipH="1">
            <a:off x="876300" y="4821004"/>
            <a:ext cx="411173" cy="1503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6"/>
            <a:endCxn id="6" idx="2"/>
          </p:cNvCxnSpPr>
          <p:nvPr/>
        </p:nvCxnSpPr>
        <p:spPr>
          <a:xfrm>
            <a:off x="1612677" y="4686300"/>
            <a:ext cx="1143000" cy="427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2"/>
            <a:endCxn id="10" idx="7"/>
          </p:cNvCxnSpPr>
          <p:nvPr/>
        </p:nvCxnSpPr>
        <p:spPr>
          <a:xfrm>
            <a:off x="4279677" y="4533900"/>
            <a:ext cx="515704" cy="1846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6"/>
            <a:endCxn id="9" idx="1"/>
          </p:cNvCxnSpPr>
          <p:nvPr/>
        </p:nvCxnSpPr>
        <p:spPr>
          <a:xfrm>
            <a:off x="4660677" y="4533900"/>
            <a:ext cx="1329324" cy="841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6"/>
            <a:endCxn id="9" idx="3"/>
          </p:cNvCxnSpPr>
          <p:nvPr/>
        </p:nvCxnSpPr>
        <p:spPr>
          <a:xfrm flipV="1">
            <a:off x="4851177" y="5617835"/>
            <a:ext cx="1138824" cy="897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7" idx="6"/>
            <a:endCxn id="8" idx="2"/>
          </p:cNvCxnSpPr>
          <p:nvPr/>
        </p:nvCxnSpPr>
        <p:spPr>
          <a:xfrm flipV="1">
            <a:off x="2643514" y="4533900"/>
            <a:ext cx="1636163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  <a:endCxn id="10" idx="2"/>
          </p:cNvCxnSpPr>
          <p:nvPr/>
        </p:nvCxnSpPr>
        <p:spPr>
          <a:xfrm>
            <a:off x="2755677" y="5114248"/>
            <a:ext cx="1714500" cy="1400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4" idx="6"/>
          </p:cNvCxnSpPr>
          <p:nvPr/>
        </p:nvCxnSpPr>
        <p:spPr>
          <a:xfrm flipH="1">
            <a:off x="1612677" y="4533900"/>
            <a:ext cx="2667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22" name="Straight Connector 21521"/>
          <p:cNvCxnSpPr>
            <a:stCxn id="6" idx="6"/>
            <a:endCxn id="9" idx="2"/>
          </p:cNvCxnSpPr>
          <p:nvPr/>
        </p:nvCxnSpPr>
        <p:spPr>
          <a:xfrm>
            <a:off x="3136677" y="5114248"/>
            <a:ext cx="2797528" cy="382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1"/>
          <p:cNvSpPr>
            <a:spLocks noGrp="1"/>
          </p:cNvSpPr>
          <p:nvPr>
            <p:ph idx="4294967295"/>
          </p:nvPr>
        </p:nvSpPr>
        <p:spPr>
          <a:xfrm>
            <a:off x="871538" y="2514600"/>
            <a:ext cx="7408862" cy="3611563"/>
          </a:xfrm>
        </p:spPr>
        <p:txBody>
          <a:bodyPr/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figura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jos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este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prezentat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un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graf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neconex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alcatuit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din 2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componente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conexe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care n-au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legatura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una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cu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alta.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53251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1084496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20504" y="5875702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4586067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99884" y="5855918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11778" y="4050466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91200" y="4375670"/>
            <a:ext cx="381000" cy="342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41520" y="5413984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Connector 11"/>
          <p:cNvCxnSpPr>
            <a:stCxn id="4" idx="5"/>
            <a:endCxn id="7" idx="1"/>
          </p:cNvCxnSpPr>
          <p:nvPr/>
        </p:nvCxnSpPr>
        <p:spPr>
          <a:xfrm>
            <a:off x="1409700" y="4440004"/>
            <a:ext cx="845980" cy="1471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7"/>
            <a:endCxn id="6" idx="3"/>
          </p:cNvCxnSpPr>
          <p:nvPr/>
        </p:nvCxnSpPr>
        <p:spPr>
          <a:xfrm flipV="1">
            <a:off x="1145708" y="4911271"/>
            <a:ext cx="1729488" cy="1020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3"/>
            <a:endCxn id="5" idx="0"/>
          </p:cNvCxnSpPr>
          <p:nvPr/>
        </p:nvCxnSpPr>
        <p:spPr>
          <a:xfrm flipH="1">
            <a:off x="1011004" y="4440004"/>
            <a:ext cx="129288" cy="1435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6"/>
            <a:endCxn id="6" idx="1"/>
          </p:cNvCxnSpPr>
          <p:nvPr/>
        </p:nvCxnSpPr>
        <p:spPr>
          <a:xfrm>
            <a:off x="1465496" y="4305300"/>
            <a:ext cx="1409700" cy="336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3"/>
            <a:endCxn id="10" idx="0"/>
          </p:cNvCxnSpPr>
          <p:nvPr/>
        </p:nvCxnSpPr>
        <p:spPr>
          <a:xfrm flipH="1">
            <a:off x="3832020" y="4375670"/>
            <a:ext cx="435554" cy="103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6"/>
            <a:endCxn id="9" idx="1"/>
          </p:cNvCxnSpPr>
          <p:nvPr/>
        </p:nvCxnSpPr>
        <p:spPr>
          <a:xfrm>
            <a:off x="4592778" y="4240966"/>
            <a:ext cx="1254218" cy="184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6"/>
            <a:endCxn id="9" idx="3"/>
          </p:cNvCxnSpPr>
          <p:nvPr/>
        </p:nvCxnSpPr>
        <p:spPr>
          <a:xfrm flipV="1">
            <a:off x="4022520" y="4668353"/>
            <a:ext cx="1824476" cy="936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 smtClean="0">
                <a:solidFill>
                  <a:schemeClr val="tx1"/>
                </a:solidFill>
              </a:rPr>
              <a:t>Daca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graful</a:t>
            </a:r>
            <a:r>
              <a:rPr lang="en-US" sz="3200" dirty="0" smtClean="0">
                <a:solidFill>
                  <a:schemeClr val="tx1"/>
                </a:solidFill>
              </a:rPr>
              <a:t> nu </a:t>
            </a:r>
            <a:r>
              <a:rPr lang="en-US" sz="3200" dirty="0" err="1" smtClean="0">
                <a:solidFill>
                  <a:schemeClr val="tx1"/>
                </a:solidFill>
              </a:rPr>
              <a:t>este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conex</a:t>
            </a:r>
            <a:r>
              <a:rPr lang="en-US" sz="3200" dirty="0" smtClean="0">
                <a:solidFill>
                  <a:schemeClr val="tx1"/>
                </a:solidFill>
              </a:rPr>
              <a:t>, el </a:t>
            </a:r>
            <a:r>
              <a:rPr lang="en-US" sz="3200" dirty="0" err="1" smtClean="0">
                <a:solidFill>
                  <a:schemeClr val="tx1"/>
                </a:solidFill>
              </a:rPr>
              <a:t>este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alcatuit</a:t>
            </a:r>
            <a:r>
              <a:rPr lang="en-US" sz="3200" dirty="0" smtClean="0">
                <a:solidFill>
                  <a:schemeClr val="tx1"/>
                </a:solidFill>
              </a:rPr>
              <a:t> din </a:t>
            </a:r>
            <a:r>
              <a:rPr lang="en-US" sz="3200" dirty="0" err="1" smtClean="0">
                <a:solidFill>
                  <a:schemeClr val="tx1"/>
                </a:solidFill>
              </a:rPr>
              <a:t>subgrafuri</a:t>
            </a:r>
            <a:r>
              <a:rPr lang="en-US" sz="3200" dirty="0" smtClean="0">
                <a:solidFill>
                  <a:schemeClr val="tx1"/>
                </a:solidFill>
              </a:rPr>
              <a:t> (</a:t>
            </a:r>
            <a:r>
              <a:rPr lang="en-US" sz="3200" dirty="0" err="1" smtClean="0">
                <a:solidFill>
                  <a:schemeClr val="tx1"/>
                </a:solidFill>
              </a:rPr>
              <a:t>componente</a:t>
            </a:r>
            <a:r>
              <a:rPr lang="en-US" sz="3200" dirty="0" smtClean="0">
                <a:solidFill>
                  <a:schemeClr val="tx1"/>
                </a:solidFill>
              </a:rPr>
              <a:t>) </a:t>
            </a:r>
            <a:r>
              <a:rPr lang="en-US" sz="3200" dirty="0" err="1" smtClean="0">
                <a:solidFill>
                  <a:schemeClr val="tx1"/>
                </a:solidFill>
              </a:rPr>
              <a:t>conexe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253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1250950" y="4419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1000" y="5858801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48000" y="4800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62607" y="6279963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41977" y="4267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733800" y="564844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200" y="4770329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Connector 11"/>
          <p:cNvCxnSpPr>
            <a:stCxn id="4" idx="3"/>
            <a:endCxn id="5" idx="0"/>
          </p:cNvCxnSpPr>
          <p:nvPr/>
        </p:nvCxnSpPr>
        <p:spPr>
          <a:xfrm flipH="1">
            <a:off x="533400" y="4679763"/>
            <a:ext cx="762187" cy="1179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6"/>
            <a:endCxn id="6" idx="1"/>
          </p:cNvCxnSpPr>
          <p:nvPr/>
        </p:nvCxnSpPr>
        <p:spPr>
          <a:xfrm>
            <a:off x="1555750" y="4572000"/>
            <a:ext cx="1536887" cy="273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7" idx="5"/>
          </p:cNvCxnSpPr>
          <p:nvPr/>
        </p:nvCxnSpPr>
        <p:spPr>
          <a:xfrm>
            <a:off x="1511113" y="4679763"/>
            <a:ext cx="1011657" cy="1860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  <a:endCxn id="8" idx="7"/>
          </p:cNvCxnSpPr>
          <p:nvPr/>
        </p:nvCxnSpPr>
        <p:spPr>
          <a:xfrm flipV="1">
            <a:off x="3886200" y="4311837"/>
            <a:ext cx="915940" cy="1336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5"/>
            <a:endCxn id="10" idx="1"/>
          </p:cNvCxnSpPr>
          <p:nvPr/>
        </p:nvCxnSpPr>
        <p:spPr>
          <a:xfrm>
            <a:off x="4802140" y="4527363"/>
            <a:ext cx="1414697" cy="287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6"/>
            <a:endCxn id="6" idx="3"/>
          </p:cNvCxnSpPr>
          <p:nvPr/>
        </p:nvCxnSpPr>
        <p:spPr>
          <a:xfrm flipV="1">
            <a:off x="685800" y="5060763"/>
            <a:ext cx="2406837" cy="950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6"/>
            <a:endCxn id="10" idx="3"/>
          </p:cNvCxnSpPr>
          <p:nvPr/>
        </p:nvCxnSpPr>
        <p:spPr>
          <a:xfrm flipV="1">
            <a:off x="4038600" y="5030492"/>
            <a:ext cx="2178237" cy="770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1"/>
          <p:cNvSpPr>
            <a:spLocks noGrp="1"/>
          </p:cNvSpPr>
          <p:nvPr>
            <p:ph idx="4294967295"/>
          </p:nvPr>
        </p:nvSpPr>
        <p:spPr>
          <a:xfrm>
            <a:off x="871538" y="2514600"/>
            <a:ext cx="7408862" cy="3611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In </a:t>
            </a:r>
            <a:r>
              <a:rPr lang="en-US" sz="2800" dirty="0" err="1" smtClean="0">
                <a:solidFill>
                  <a:schemeClr val="tx1"/>
                </a:solidFill>
              </a:rPr>
              <a:t>cazul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unui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astfel</a:t>
            </a:r>
            <a:r>
              <a:rPr lang="en-US" sz="2800" dirty="0" smtClean="0">
                <a:solidFill>
                  <a:schemeClr val="tx1"/>
                </a:solidFill>
              </a:rPr>
              <a:t> de </a:t>
            </a:r>
            <a:r>
              <a:rPr lang="en-US" sz="2800" dirty="0" err="1" smtClean="0">
                <a:solidFill>
                  <a:schemeClr val="tx1"/>
                </a:solidFill>
              </a:rPr>
              <a:t>graf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algoritmul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lui</a:t>
            </a:r>
            <a:r>
              <a:rPr lang="en-US" sz="2800" dirty="0" smtClean="0">
                <a:solidFill>
                  <a:schemeClr val="tx1"/>
                </a:solidFill>
              </a:rPr>
              <a:t> Prim </a:t>
            </a:r>
            <a:r>
              <a:rPr lang="en-US" sz="2800" dirty="0" err="1" smtClean="0">
                <a:solidFill>
                  <a:schemeClr val="tx1"/>
                </a:solidFill>
              </a:rPr>
              <a:t>gaseste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cate</a:t>
            </a:r>
            <a:r>
              <a:rPr lang="en-US" sz="2800" dirty="0" smtClean="0">
                <a:solidFill>
                  <a:schemeClr val="tx1"/>
                </a:solidFill>
              </a:rPr>
              <a:t> un arbore de </a:t>
            </a:r>
            <a:r>
              <a:rPr lang="en-US" sz="2800" dirty="0" err="1" smtClean="0">
                <a:solidFill>
                  <a:schemeClr val="tx1"/>
                </a:solidFill>
              </a:rPr>
              <a:t>acoperire</a:t>
            </a:r>
            <a:r>
              <a:rPr lang="en-US" sz="2800" dirty="0" smtClean="0">
                <a:solidFill>
                  <a:schemeClr val="tx1"/>
                </a:solidFill>
              </a:rPr>
              <a:t> minim </a:t>
            </a:r>
            <a:r>
              <a:rPr lang="en-US" sz="2800" dirty="0" err="1" smtClean="0">
                <a:solidFill>
                  <a:schemeClr val="tx1"/>
                </a:solidFill>
              </a:rPr>
              <a:t>pentru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fiecare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componenta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conexa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grafului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neconex</a:t>
            </a:r>
            <a:r>
              <a:rPr lang="en-US" sz="2800" dirty="0" smtClean="0">
                <a:solidFill>
                  <a:schemeClr val="tx1"/>
                </a:solidFill>
              </a:rPr>
              <a:t>) </a:t>
            </a:r>
            <a:r>
              <a:rPr lang="en-US" sz="2800" dirty="0" err="1" smtClean="0">
                <a:solidFill>
                  <a:schemeClr val="tx1"/>
                </a:solidFill>
              </a:rPr>
              <a:t>dat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adica</a:t>
            </a:r>
            <a:r>
              <a:rPr lang="en-US" sz="2800" dirty="0" smtClean="0">
                <a:solidFill>
                  <a:schemeClr val="tx1"/>
                </a:solidFill>
              </a:rPr>
              <a:t> o “</a:t>
            </a:r>
            <a:r>
              <a:rPr lang="en-US" sz="2800" dirty="0" err="1" smtClean="0">
                <a:solidFill>
                  <a:schemeClr val="tx1"/>
                </a:solidFill>
              </a:rPr>
              <a:t>padure</a:t>
            </a:r>
            <a:r>
              <a:rPr lang="en-US" sz="2800" dirty="0" smtClean="0">
                <a:solidFill>
                  <a:schemeClr val="tx1"/>
                </a:solidFill>
              </a:rPr>
              <a:t> de </a:t>
            </a:r>
            <a:r>
              <a:rPr lang="en-US" sz="2800" dirty="0" err="1" smtClean="0">
                <a:solidFill>
                  <a:schemeClr val="tx1"/>
                </a:solidFill>
              </a:rPr>
              <a:t>arbori</a:t>
            </a:r>
            <a:r>
              <a:rPr lang="en-US" sz="2800" dirty="0" smtClean="0">
                <a:solidFill>
                  <a:schemeClr val="tx1"/>
                </a:solidFill>
              </a:rPr>
              <a:t> de </a:t>
            </a:r>
            <a:r>
              <a:rPr lang="en-US" sz="2800" dirty="0" err="1" smtClean="0">
                <a:solidFill>
                  <a:schemeClr val="tx1"/>
                </a:solidFill>
              </a:rPr>
              <a:t>acoperire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minimi</a:t>
            </a:r>
            <a:r>
              <a:rPr lang="en-US" sz="2800" dirty="0" smtClean="0">
                <a:solidFill>
                  <a:schemeClr val="tx1"/>
                </a:solidFill>
              </a:rPr>
              <a:t>”.</a:t>
            </a:r>
          </a:p>
          <a:p>
            <a:endParaRPr lang="en-US" sz="2800" dirty="0" smtClean="0"/>
          </a:p>
        </p:txBody>
      </p:sp>
      <p:sp>
        <p:nvSpPr>
          <p:cNvPr id="55299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1230073" y="4505129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36948" y="581342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76593" y="476529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65163" y="600831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07074" y="437625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699353" y="554328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15000" y="476529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4"/>
          </p:cNvCxnSpPr>
          <p:nvPr/>
        </p:nvCxnSpPr>
        <p:spPr>
          <a:xfrm flipH="1">
            <a:off x="889348" y="4809929"/>
            <a:ext cx="493125" cy="1308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6"/>
            <a:endCxn id="6" idx="1"/>
          </p:cNvCxnSpPr>
          <p:nvPr/>
        </p:nvCxnSpPr>
        <p:spPr>
          <a:xfrm>
            <a:off x="1534873" y="4657529"/>
            <a:ext cx="1386357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7" idx="5"/>
          </p:cNvCxnSpPr>
          <p:nvPr/>
        </p:nvCxnSpPr>
        <p:spPr>
          <a:xfrm>
            <a:off x="1490236" y="4765292"/>
            <a:ext cx="935090" cy="1503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  <a:endCxn id="8" idx="7"/>
          </p:cNvCxnSpPr>
          <p:nvPr/>
        </p:nvCxnSpPr>
        <p:spPr>
          <a:xfrm flipV="1">
            <a:off x="3851753" y="4420892"/>
            <a:ext cx="815484" cy="1122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6"/>
            <a:endCxn id="10" idx="1"/>
          </p:cNvCxnSpPr>
          <p:nvPr/>
        </p:nvCxnSpPr>
        <p:spPr>
          <a:xfrm>
            <a:off x="4711874" y="4528655"/>
            <a:ext cx="1047763" cy="281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en-US" sz="8000" smtClean="0"/>
              <a:t>Exemplu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>
                <a:latin typeface="+mj-lt"/>
              </a:rPr>
              <a:t>No. 2</a:t>
            </a:r>
            <a:endParaRPr lang="en-US" sz="6000" dirty="0">
              <a:latin typeface="+mj-lt"/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7086600" y="990600"/>
            <a:ext cx="1219200" cy="1219200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2442576"/>
            <a:ext cx="7848600" cy="4263024"/>
          </a:xfrm>
        </p:spPr>
        <p:txBody>
          <a:bodyPr/>
          <a:lstStyle/>
          <a:p>
            <a:r>
              <a:rPr lang="vi-VN" sz="3200" dirty="0" smtClean="0">
                <a:solidFill>
                  <a:srgbClr val="00B050"/>
                </a:solidFill>
                <a:latin typeface="Candara" pitchFamily="34" charset="0"/>
              </a:rPr>
              <a:t>Algoritmul a fost descoperit în 1930 de către matematicianul Vojtěch Jarník</a:t>
            </a:r>
            <a:r>
              <a:rPr lang="en-US" sz="3200" dirty="0">
                <a:solidFill>
                  <a:srgbClr val="00B050"/>
                </a:solidFill>
                <a:latin typeface="Candara" pitchFamily="34" charset="0"/>
              </a:rPr>
              <a:t>.</a:t>
            </a:r>
            <a:r>
              <a:rPr lang="vi-VN" sz="3200" dirty="0" smtClean="0">
                <a:solidFill>
                  <a:srgbClr val="00B050"/>
                </a:solidFill>
                <a:latin typeface="Candara" pitchFamily="34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Candara" pitchFamily="34" charset="0"/>
            </a:endParaRPr>
          </a:p>
          <a:p>
            <a:r>
              <a:rPr lang="en-US" sz="3200" dirty="0">
                <a:solidFill>
                  <a:srgbClr val="00B050"/>
                </a:solidFill>
                <a:latin typeface="Candara" pitchFamily="34" charset="0"/>
              </a:rPr>
              <a:t>I</a:t>
            </a:r>
            <a:r>
              <a:rPr lang="vi-VN" sz="3200" dirty="0" smtClean="0">
                <a:solidFill>
                  <a:srgbClr val="00B050"/>
                </a:solidFill>
                <a:latin typeface="Candara" pitchFamily="34" charset="0"/>
              </a:rPr>
              <a:t>ndependent,</a:t>
            </a:r>
            <a:r>
              <a:rPr lang="en-US" sz="3200" dirty="0" smtClean="0">
                <a:solidFill>
                  <a:srgbClr val="00B050"/>
                </a:solidFill>
                <a:latin typeface="Candara" pitchFamily="34" charset="0"/>
              </a:rPr>
              <a:t>a </a:t>
            </a:r>
            <a:r>
              <a:rPr lang="en-US" sz="3200" dirty="0" err="1" smtClean="0">
                <a:solidFill>
                  <a:srgbClr val="00B050"/>
                </a:solidFill>
                <a:latin typeface="Candara" pitchFamily="34" charset="0"/>
              </a:rPr>
              <a:t>fost</a:t>
            </a:r>
            <a:r>
              <a:rPr lang="en-US" sz="3200" dirty="0" smtClean="0">
                <a:solidFill>
                  <a:srgbClr val="00B05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Candara" pitchFamily="34" charset="0"/>
              </a:rPr>
              <a:t>descoperit</a:t>
            </a:r>
            <a:r>
              <a:rPr lang="en-US" sz="3200" dirty="0" smtClean="0">
                <a:solidFill>
                  <a:srgbClr val="00B050"/>
                </a:solidFill>
                <a:latin typeface="Candara" pitchFamily="34" charset="0"/>
              </a:rPr>
              <a:t> </a:t>
            </a:r>
            <a:r>
              <a:rPr lang="vi-VN" sz="3200" dirty="0" smtClean="0">
                <a:solidFill>
                  <a:srgbClr val="00B050"/>
                </a:solidFill>
                <a:latin typeface="Candara" pitchFamily="34" charset="0"/>
              </a:rPr>
              <a:t>de Robert C. Prim</a:t>
            </a:r>
            <a:r>
              <a:rPr lang="en-US" sz="3200" dirty="0" smtClean="0">
                <a:solidFill>
                  <a:srgbClr val="00B050"/>
                </a:solidFill>
                <a:latin typeface="Candara" pitchFamily="34" charset="0"/>
              </a:rPr>
              <a:t> </a:t>
            </a:r>
            <a:r>
              <a:rPr lang="vi-VN" sz="3200" dirty="0" smtClean="0">
                <a:solidFill>
                  <a:srgbClr val="00B050"/>
                </a:solidFill>
                <a:latin typeface="Candara" pitchFamily="34" charset="0"/>
              </a:rPr>
              <a:t>în 1957 și redescoperit de Edsger Dijkstra în 1959. </a:t>
            </a:r>
            <a:endParaRPr lang="en-US" sz="3200" dirty="0" smtClean="0">
              <a:solidFill>
                <a:srgbClr val="00B050"/>
              </a:solidFill>
              <a:latin typeface="Candara" pitchFamily="34" charset="0"/>
            </a:endParaRPr>
          </a:p>
          <a:p>
            <a:r>
              <a:rPr lang="en-US" sz="3200" dirty="0">
                <a:solidFill>
                  <a:srgbClr val="00B050"/>
                </a:solidFill>
                <a:latin typeface="Candara" pitchFamily="34" charset="0"/>
              </a:rPr>
              <a:t>M</a:t>
            </a:r>
            <a:r>
              <a:rPr lang="vi-VN" sz="3200" dirty="0" smtClean="0">
                <a:solidFill>
                  <a:srgbClr val="00B050"/>
                </a:solidFill>
                <a:latin typeface="Candara" pitchFamily="34" charset="0"/>
              </a:rPr>
              <a:t>ai este numit </a:t>
            </a:r>
            <a:r>
              <a:rPr lang="vi-VN" sz="3200" b="1" dirty="0" smtClean="0">
                <a:solidFill>
                  <a:srgbClr val="00B050"/>
                </a:solidFill>
                <a:latin typeface="Candara" pitchFamily="34" charset="0"/>
              </a:rPr>
              <a:t>Algoritmul DJP</a:t>
            </a:r>
            <a:r>
              <a:rPr lang="vi-VN" sz="3200" dirty="0" smtClean="0">
                <a:solidFill>
                  <a:srgbClr val="00B050"/>
                </a:solidFill>
                <a:latin typeface="Candara" pitchFamily="34" charset="0"/>
              </a:rPr>
              <a:t>,</a:t>
            </a:r>
            <a:r>
              <a:rPr lang="en-US" sz="3200" dirty="0">
                <a:solidFill>
                  <a:srgbClr val="00B050"/>
                </a:solidFill>
                <a:latin typeface="Candara" pitchFamily="34" charset="0"/>
              </a:rPr>
              <a:t> </a:t>
            </a:r>
            <a:r>
              <a:rPr lang="vi-VN" sz="3200" b="1" dirty="0" smtClean="0">
                <a:solidFill>
                  <a:srgbClr val="00B050"/>
                </a:solidFill>
                <a:latin typeface="Candara" pitchFamily="34" charset="0"/>
              </a:rPr>
              <a:t>algoritmul Jarník</a:t>
            </a:r>
            <a:r>
              <a:rPr lang="vi-VN" sz="3200" dirty="0" smtClean="0">
                <a:solidFill>
                  <a:srgbClr val="00B050"/>
                </a:solidFill>
                <a:latin typeface="Candara" pitchFamily="34" charset="0"/>
              </a:rPr>
              <a:t> sau </a:t>
            </a:r>
            <a:r>
              <a:rPr lang="vi-VN" sz="3200" b="1" dirty="0" smtClean="0">
                <a:solidFill>
                  <a:srgbClr val="00B050"/>
                </a:solidFill>
                <a:latin typeface="Candara" pitchFamily="34" charset="0"/>
              </a:rPr>
              <a:t>algoritmul</a:t>
            </a:r>
            <a:r>
              <a:rPr lang="en-US" sz="3200" b="1" dirty="0" smtClean="0">
                <a:solidFill>
                  <a:srgbClr val="00B050"/>
                </a:solidFill>
                <a:latin typeface="Candara" pitchFamily="34" charset="0"/>
              </a:rPr>
              <a:t> </a:t>
            </a:r>
            <a:r>
              <a:rPr lang="vi-VN" sz="3200" b="1" dirty="0" smtClean="0">
                <a:solidFill>
                  <a:srgbClr val="00B050"/>
                </a:solidFill>
                <a:latin typeface="Candara" pitchFamily="34" charset="0"/>
              </a:rPr>
              <a:t>Prim-Jarník</a:t>
            </a:r>
            <a:r>
              <a:rPr lang="vi-VN" sz="3200" dirty="0" smtClean="0">
                <a:solidFill>
                  <a:srgbClr val="00B050"/>
                </a:solidFill>
                <a:latin typeface="Candara" pitchFamily="34" charset="0"/>
              </a:rPr>
              <a:t>.</a:t>
            </a:r>
            <a:endParaRPr lang="en-US" sz="3200" dirty="0" smtClean="0">
              <a:solidFill>
                <a:srgbClr val="00B050"/>
              </a:solidFill>
              <a:latin typeface="Candara" pitchFamily="34" charset="0"/>
            </a:endParaRPr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B050"/>
                </a:solidFill>
              </a:rPr>
              <a:t>Mic istoric</a:t>
            </a:r>
          </a:p>
        </p:txBody>
      </p:sp>
      <p:pic>
        <p:nvPicPr>
          <p:cNvPr id="10248" name="Picture 8" descr="C:\Program Files\Yahoo!\Messenger\Media\Smileys\1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775" y="5715000"/>
            <a:ext cx="757237" cy="75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1181100" y="1981200"/>
            <a:ext cx="5334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914400" y="3962400"/>
            <a:ext cx="5334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1957388" y="3390900"/>
            <a:ext cx="5334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5140325" y="19177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2465388" y="4613275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129088" y="31242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738688" y="4637088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6456363" y="34290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cxnSp>
        <p:nvCxnSpPr>
          <p:cNvPr id="16" name="Straight Connector 15"/>
          <p:cNvCxnSpPr>
            <a:stCxn id="4" idx="4"/>
            <a:endCxn id="5" idx="4"/>
          </p:cNvCxnSpPr>
          <p:nvPr/>
        </p:nvCxnSpPr>
        <p:spPr>
          <a:xfrm flipH="1">
            <a:off x="1447800" y="2184400"/>
            <a:ext cx="266700" cy="2011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6" idx="4"/>
          </p:cNvCxnSpPr>
          <p:nvPr/>
        </p:nvCxnSpPr>
        <p:spPr>
          <a:xfrm>
            <a:off x="1714500" y="2184400"/>
            <a:ext cx="776288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8" idx="2"/>
          </p:cNvCxnSpPr>
          <p:nvPr/>
        </p:nvCxnSpPr>
        <p:spPr>
          <a:xfrm>
            <a:off x="1714500" y="2184400"/>
            <a:ext cx="3541713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4"/>
            <a:endCxn id="10" idx="4"/>
          </p:cNvCxnSpPr>
          <p:nvPr/>
        </p:nvCxnSpPr>
        <p:spPr>
          <a:xfrm>
            <a:off x="1714500" y="2184400"/>
            <a:ext cx="3024188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9" idx="1"/>
          </p:cNvCxnSpPr>
          <p:nvPr/>
        </p:nvCxnSpPr>
        <p:spPr>
          <a:xfrm>
            <a:off x="1447800" y="4195763"/>
            <a:ext cx="1017588" cy="650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4"/>
            <a:endCxn id="9" idx="0"/>
          </p:cNvCxnSpPr>
          <p:nvPr/>
        </p:nvCxnSpPr>
        <p:spPr>
          <a:xfrm>
            <a:off x="2490788" y="3594100"/>
            <a:ext cx="279400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  <a:endCxn id="11" idx="0"/>
          </p:cNvCxnSpPr>
          <p:nvPr/>
        </p:nvCxnSpPr>
        <p:spPr>
          <a:xfrm>
            <a:off x="2490788" y="3594100"/>
            <a:ext cx="2552700" cy="1042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  <a:endCxn id="10" idx="4"/>
          </p:cNvCxnSpPr>
          <p:nvPr/>
        </p:nvCxnSpPr>
        <p:spPr>
          <a:xfrm flipH="1">
            <a:off x="4738688" y="2451100"/>
            <a:ext cx="517525" cy="876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2" idx="1"/>
          </p:cNvCxnSpPr>
          <p:nvPr/>
        </p:nvCxnSpPr>
        <p:spPr>
          <a:xfrm>
            <a:off x="5256213" y="2451100"/>
            <a:ext cx="120015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4"/>
            <a:endCxn id="11" idx="0"/>
          </p:cNvCxnSpPr>
          <p:nvPr/>
        </p:nvCxnSpPr>
        <p:spPr>
          <a:xfrm flipV="1">
            <a:off x="3074988" y="4637088"/>
            <a:ext cx="196850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10" idx="4"/>
          </p:cNvCxnSpPr>
          <p:nvPr/>
        </p:nvCxnSpPr>
        <p:spPr>
          <a:xfrm flipH="1" flipV="1">
            <a:off x="4738688" y="3327400"/>
            <a:ext cx="304800" cy="130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0"/>
            <a:endCxn id="12" idx="1"/>
          </p:cNvCxnSpPr>
          <p:nvPr/>
        </p:nvCxnSpPr>
        <p:spPr>
          <a:xfrm flipV="1">
            <a:off x="5043488" y="3632200"/>
            <a:ext cx="1412875" cy="1004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4"/>
            <a:endCxn id="12" idx="1"/>
          </p:cNvCxnSpPr>
          <p:nvPr/>
        </p:nvCxnSpPr>
        <p:spPr>
          <a:xfrm>
            <a:off x="4738688" y="3327400"/>
            <a:ext cx="171767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9" name="TextBox 88"/>
          <p:cNvSpPr txBox="1">
            <a:spLocks noChangeArrowheads="1"/>
          </p:cNvSpPr>
          <p:nvPr/>
        </p:nvSpPr>
        <p:spPr bwMode="auto">
          <a:xfrm>
            <a:off x="2770188" y="1981200"/>
            <a:ext cx="45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4600" name="TextBox 89"/>
          <p:cNvSpPr txBox="1">
            <a:spLocks noChangeArrowheads="1"/>
          </p:cNvSpPr>
          <p:nvPr/>
        </p:nvSpPr>
        <p:spPr bwMode="auto">
          <a:xfrm>
            <a:off x="1314450" y="2889250"/>
            <a:ext cx="266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4601" name="TextBox 90"/>
          <p:cNvSpPr txBox="1">
            <a:spLocks noChangeArrowheads="1"/>
          </p:cNvSpPr>
          <p:nvPr/>
        </p:nvSpPr>
        <p:spPr bwMode="auto">
          <a:xfrm>
            <a:off x="1797050" y="4476750"/>
            <a:ext cx="388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4602" name="TextBox 91"/>
          <p:cNvSpPr txBox="1">
            <a:spLocks noChangeArrowheads="1"/>
          </p:cNvSpPr>
          <p:nvPr/>
        </p:nvSpPr>
        <p:spPr bwMode="auto">
          <a:xfrm>
            <a:off x="2185988" y="2889250"/>
            <a:ext cx="27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9</a:t>
            </a:r>
          </a:p>
        </p:txBody>
      </p:sp>
      <p:sp>
        <p:nvSpPr>
          <p:cNvPr id="24603" name="TextBox 92"/>
          <p:cNvSpPr txBox="1">
            <a:spLocks noChangeArrowheads="1"/>
          </p:cNvSpPr>
          <p:nvPr/>
        </p:nvSpPr>
        <p:spPr bwMode="auto">
          <a:xfrm>
            <a:off x="3625850" y="3746500"/>
            <a:ext cx="280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4604" name="TextBox 93"/>
          <p:cNvSpPr txBox="1">
            <a:spLocks noChangeArrowheads="1"/>
          </p:cNvSpPr>
          <p:nvPr/>
        </p:nvSpPr>
        <p:spPr bwMode="auto">
          <a:xfrm>
            <a:off x="3486150" y="4741863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7</a:t>
            </a:r>
          </a:p>
        </p:txBody>
      </p:sp>
      <p:sp>
        <p:nvSpPr>
          <p:cNvPr id="24605" name="TextBox 94"/>
          <p:cNvSpPr txBox="1">
            <a:spLocks noChangeArrowheads="1"/>
          </p:cNvSpPr>
          <p:nvPr/>
        </p:nvSpPr>
        <p:spPr bwMode="auto">
          <a:xfrm>
            <a:off x="4891088" y="3962400"/>
            <a:ext cx="142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24606" name="TextBox 95"/>
          <p:cNvSpPr txBox="1">
            <a:spLocks noChangeArrowheads="1"/>
          </p:cNvSpPr>
          <p:nvPr/>
        </p:nvSpPr>
        <p:spPr bwMode="auto">
          <a:xfrm>
            <a:off x="5538788" y="4114800"/>
            <a:ext cx="422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4607" name="TextBox 96"/>
          <p:cNvSpPr txBox="1">
            <a:spLocks noChangeArrowheads="1"/>
          </p:cNvSpPr>
          <p:nvPr/>
        </p:nvSpPr>
        <p:spPr bwMode="auto">
          <a:xfrm>
            <a:off x="5256213" y="3327400"/>
            <a:ext cx="34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4608" name="TextBox 97"/>
          <p:cNvSpPr txBox="1">
            <a:spLocks noChangeArrowheads="1"/>
          </p:cNvSpPr>
          <p:nvPr/>
        </p:nvSpPr>
        <p:spPr bwMode="auto">
          <a:xfrm>
            <a:off x="5780088" y="2820988"/>
            <a:ext cx="212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24609" name="TextBox 98"/>
          <p:cNvSpPr txBox="1">
            <a:spLocks noChangeArrowheads="1"/>
          </p:cNvSpPr>
          <p:nvPr/>
        </p:nvSpPr>
        <p:spPr bwMode="auto">
          <a:xfrm>
            <a:off x="2921000" y="2652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24610" name="TextBox 99"/>
          <p:cNvSpPr txBox="1">
            <a:spLocks noChangeArrowheads="1"/>
          </p:cNvSpPr>
          <p:nvPr/>
        </p:nvSpPr>
        <p:spPr bwMode="auto">
          <a:xfrm>
            <a:off x="2432050" y="4100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5</a:t>
            </a:r>
          </a:p>
        </p:txBody>
      </p:sp>
      <p:sp>
        <p:nvSpPr>
          <p:cNvPr id="24611" name="TextBox 100"/>
          <p:cNvSpPr txBox="1">
            <a:spLocks noChangeArrowheads="1"/>
          </p:cNvSpPr>
          <p:nvPr/>
        </p:nvSpPr>
        <p:spPr bwMode="auto">
          <a:xfrm>
            <a:off x="4738688" y="2755900"/>
            <a:ext cx="223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103" name="Flowchart: Alternate Process 102"/>
          <p:cNvSpPr/>
          <p:nvPr/>
        </p:nvSpPr>
        <p:spPr>
          <a:xfrm>
            <a:off x="914400" y="5638800"/>
            <a:ext cx="3144838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2"/>
                </a:solidFill>
              </a:rPr>
              <a:t>0</a:t>
            </a:r>
            <a:r>
              <a:rPr lang="en-US" sz="2400" b="1" dirty="0"/>
              <a:t>  1  1  1  1  1  1  1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1  2  3  4  5  6  7  8</a:t>
            </a:r>
          </a:p>
        </p:txBody>
      </p:sp>
      <p:sp>
        <p:nvSpPr>
          <p:cNvPr id="104" name="Flowchart: Alternate Process 103"/>
          <p:cNvSpPr/>
          <p:nvPr/>
        </p:nvSpPr>
        <p:spPr>
          <a:xfrm>
            <a:off x="5014913" y="5638800"/>
            <a:ext cx="28829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accent2"/>
                </a:solidFill>
              </a:rPr>
              <a:t>1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rgbClr val="FFFFFF"/>
                </a:solidFill>
              </a:rPr>
              <a:t> 0  0  0  0  0  0 0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1181100" y="1981200"/>
            <a:ext cx="5334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914400" y="3962400"/>
            <a:ext cx="5334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1957388" y="3390900"/>
            <a:ext cx="5334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5140325" y="19177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2465388" y="4613275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129088" y="31242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738688" y="4637088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6456363" y="34290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cxnSp>
        <p:nvCxnSpPr>
          <p:cNvPr id="16" name="Straight Connector 15"/>
          <p:cNvCxnSpPr>
            <a:stCxn id="4" idx="4"/>
            <a:endCxn id="5" idx="4"/>
          </p:cNvCxnSpPr>
          <p:nvPr/>
        </p:nvCxnSpPr>
        <p:spPr>
          <a:xfrm flipH="1">
            <a:off x="1447800" y="2184400"/>
            <a:ext cx="266700" cy="20113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6" idx="4"/>
          </p:cNvCxnSpPr>
          <p:nvPr/>
        </p:nvCxnSpPr>
        <p:spPr>
          <a:xfrm>
            <a:off x="1714500" y="2184400"/>
            <a:ext cx="776288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8" idx="2"/>
          </p:cNvCxnSpPr>
          <p:nvPr/>
        </p:nvCxnSpPr>
        <p:spPr>
          <a:xfrm>
            <a:off x="1714500" y="2184400"/>
            <a:ext cx="3541713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4"/>
            <a:endCxn id="10" idx="4"/>
          </p:cNvCxnSpPr>
          <p:nvPr/>
        </p:nvCxnSpPr>
        <p:spPr>
          <a:xfrm>
            <a:off x="1714500" y="2184400"/>
            <a:ext cx="3024188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9" idx="1"/>
          </p:cNvCxnSpPr>
          <p:nvPr/>
        </p:nvCxnSpPr>
        <p:spPr>
          <a:xfrm>
            <a:off x="1447800" y="4195763"/>
            <a:ext cx="1017588" cy="650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4"/>
            <a:endCxn id="9" idx="0"/>
          </p:cNvCxnSpPr>
          <p:nvPr/>
        </p:nvCxnSpPr>
        <p:spPr>
          <a:xfrm>
            <a:off x="2490788" y="3594100"/>
            <a:ext cx="279400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  <a:endCxn id="11" idx="0"/>
          </p:cNvCxnSpPr>
          <p:nvPr/>
        </p:nvCxnSpPr>
        <p:spPr>
          <a:xfrm>
            <a:off x="2490788" y="3594100"/>
            <a:ext cx="2552700" cy="1042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  <a:endCxn id="10" idx="4"/>
          </p:cNvCxnSpPr>
          <p:nvPr/>
        </p:nvCxnSpPr>
        <p:spPr>
          <a:xfrm flipH="1">
            <a:off x="4738688" y="2451100"/>
            <a:ext cx="517525" cy="876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2" idx="1"/>
          </p:cNvCxnSpPr>
          <p:nvPr/>
        </p:nvCxnSpPr>
        <p:spPr>
          <a:xfrm>
            <a:off x="5256213" y="2451100"/>
            <a:ext cx="120015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4"/>
            <a:endCxn id="11" idx="0"/>
          </p:cNvCxnSpPr>
          <p:nvPr/>
        </p:nvCxnSpPr>
        <p:spPr>
          <a:xfrm flipV="1">
            <a:off x="3074988" y="4637088"/>
            <a:ext cx="196850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10" idx="4"/>
          </p:cNvCxnSpPr>
          <p:nvPr/>
        </p:nvCxnSpPr>
        <p:spPr>
          <a:xfrm flipH="1" flipV="1">
            <a:off x="4738688" y="3327400"/>
            <a:ext cx="304800" cy="130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0"/>
            <a:endCxn id="12" idx="1"/>
          </p:cNvCxnSpPr>
          <p:nvPr/>
        </p:nvCxnSpPr>
        <p:spPr>
          <a:xfrm flipV="1">
            <a:off x="5043488" y="3632200"/>
            <a:ext cx="1412875" cy="1004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4"/>
            <a:endCxn id="12" idx="1"/>
          </p:cNvCxnSpPr>
          <p:nvPr/>
        </p:nvCxnSpPr>
        <p:spPr>
          <a:xfrm>
            <a:off x="4738688" y="3327400"/>
            <a:ext cx="171767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3" name="TextBox 88"/>
          <p:cNvSpPr txBox="1">
            <a:spLocks noChangeArrowheads="1"/>
          </p:cNvSpPr>
          <p:nvPr/>
        </p:nvSpPr>
        <p:spPr bwMode="auto">
          <a:xfrm>
            <a:off x="2770188" y="1981200"/>
            <a:ext cx="45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5624" name="TextBox 89"/>
          <p:cNvSpPr txBox="1">
            <a:spLocks noChangeArrowheads="1"/>
          </p:cNvSpPr>
          <p:nvPr/>
        </p:nvSpPr>
        <p:spPr bwMode="auto">
          <a:xfrm>
            <a:off x="1314450" y="2889250"/>
            <a:ext cx="266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5625" name="TextBox 90"/>
          <p:cNvSpPr txBox="1">
            <a:spLocks noChangeArrowheads="1"/>
          </p:cNvSpPr>
          <p:nvPr/>
        </p:nvSpPr>
        <p:spPr bwMode="auto">
          <a:xfrm>
            <a:off x="1797050" y="4476750"/>
            <a:ext cx="388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5626" name="TextBox 91"/>
          <p:cNvSpPr txBox="1">
            <a:spLocks noChangeArrowheads="1"/>
          </p:cNvSpPr>
          <p:nvPr/>
        </p:nvSpPr>
        <p:spPr bwMode="auto">
          <a:xfrm>
            <a:off x="2185988" y="2889250"/>
            <a:ext cx="27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9</a:t>
            </a:r>
          </a:p>
        </p:txBody>
      </p:sp>
      <p:sp>
        <p:nvSpPr>
          <p:cNvPr id="25627" name="TextBox 92"/>
          <p:cNvSpPr txBox="1">
            <a:spLocks noChangeArrowheads="1"/>
          </p:cNvSpPr>
          <p:nvPr/>
        </p:nvSpPr>
        <p:spPr bwMode="auto">
          <a:xfrm>
            <a:off x="3625850" y="3746500"/>
            <a:ext cx="280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5628" name="TextBox 93"/>
          <p:cNvSpPr txBox="1">
            <a:spLocks noChangeArrowheads="1"/>
          </p:cNvSpPr>
          <p:nvPr/>
        </p:nvSpPr>
        <p:spPr bwMode="auto">
          <a:xfrm>
            <a:off x="3486150" y="4741863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7</a:t>
            </a:r>
          </a:p>
        </p:txBody>
      </p:sp>
      <p:sp>
        <p:nvSpPr>
          <p:cNvPr id="25629" name="TextBox 94"/>
          <p:cNvSpPr txBox="1">
            <a:spLocks noChangeArrowheads="1"/>
          </p:cNvSpPr>
          <p:nvPr/>
        </p:nvSpPr>
        <p:spPr bwMode="auto">
          <a:xfrm>
            <a:off x="4891088" y="3962400"/>
            <a:ext cx="142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25630" name="TextBox 95"/>
          <p:cNvSpPr txBox="1">
            <a:spLocks noChangeArrowheads="1"/>
          </p:cNvSpPr>
          <p:nvPr/>
        </p:nvSpPr>
        <p:spPr bwMode="auto">
          <a:xfrm>
            <a:off x="5538788" y="4114800"/>
            <a:ext cx="422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5631" name="TextBox 96"/>
          <p:cNvSpPr txBox="1">
            <a:spLocks noChangeArrowheads="1"/>
          </p:cNvSpPr>
          <p:nvPr/>
        </p:nvSpPr>
        <p:spPr bwMode="auto">
          <a:xfrm>
            <a:off x="5256213" y="3327400"/>
            <a:ext cx="34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5632" name="TextBox 97"/>
          <p:cNvSpPr txBox="1">
            <a:spLocks noChangeArrowheads="1"/>
          </p:cNvSpPr>
          <p:nvPr/>
        </p:nvSpPr>
        <p:spPr bwMode="auto">
          <a:xfrm>
            <a:off x="5780088" y="2820988"/>
            <a:ext cx="212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25633" name="TextBox 98"/>
          <p:cNvSpPr txBox="1">
            <a:spLocks noChangeArrowheads="1"/>
          </p:cNvSpPr>
          <p:nvPr/>
        </p:nvSpPr>
        <p:spPr bwMode="auto">
          <a:xfrm>
            <a:off x="2921000" y="2652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25634" name="TextBox 99"/>
          <p:cNvSpPr txBox="1">
            <a:spLocks noChangeArrowheads="1"/>
          </p:cNvSpPr>
          <p:nvPr/>
        </p:nvSpPr>
        <p:spPr bwMode="auto">
          <a:xfrm>
            <a:off x="2432050" y="4100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5</a:t>
            </a:r>
          </a:p>
        </p:txBody>
      </p:sp>
      <p:sp>
        <p:nvSpPr>
          <p:cNvPr id="25635" name="TextBox 100"/>
          <p:cNvSpPr txBox="1">
            <a:spLocks noChangeArrowheads="1"/>
          </p:cNvSpPr>
          <p:nvPr/>
        </p:nvSpPr>
        <p:spPr bwMode="auto">
          <a:xfrm>
            <a:off x="4738688" y="2755900"/>
            <a:ext cx="223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103" name="Flowchart: Alternate Process 102"/>
          <p:cNvSpPr/>
          <p:nvPr/>
        </p:nvSpPr>
        <p:spPr>
          <a:xfrm>
            <a:off x="914400" y="5638800"/>
            <a:ext cx="3144838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0</a:t>
            </a:r>
            <a:r>
              <a:rPr lang="en-US" sz="2400" b="1" dirty="0"/>
              <a:t>  </a:t>
            </a:r>
            <a:r>
              <a:rPr lang="en-US" sz="2400" b="1" dirty="0">
                <a:solidFill>
                  <a:schemeClr val="accent2"/>
                </a:solidFill>
              </a:rPr>
              <a:t>1</a:t>
            </a:r>
            <a:r>
              <a:rPr lang="en-US" sz="2400" b="1" dirty="0"/>
              <a:t>  1  1  1  1  1  1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1  2  3  4  5  6  7  8</a:t>
            </a:r>
          </a:p>
        </p:txBody>
      </p:sp>
      <p:sp>
        <p:nvSpPr>
          <p:cNvPr id="104" name="Flowchart: Alternate Process 103"/>
          <p:cNvSpPr/>
          <p:nvPr/>
        </p:nvSpPr>
        <p:spPr>
          <a:xfrm>
            <a:off x="5014913" y="5638800"/>
            <a:ext cx="28829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rgbClr val="FFFFFF"/>
                </a:solidFill>
              </a:rPr>
              <a:t>  </a:t>
            </a:r>
            <a:r>
              <a:rPr lang="en-US" sz="2000" b="1" dirty="0">
                <a:solidFill>
                  <a:schemeClr val="accent2"/>
                </a:solidFill>
              </a:rPr>
              <a:t>1 </a:t>
            </a:r>
            <a:r>
              <a:rPr lang="en-US" sz="2000" b="1" dirty="0">
                <a:solidFill>
                  <a:srgbClr val="FFFFFF"/>
                </a:solidFill>
              </a:rPr>
              <a:t> 0  0  0  0  0 0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1181100" y="1981200"/>
            <a:ext cx="5334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914400" y="3962400"/>
            <a:ext cx="5334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1957388" y="3390900"/>
            <a:ext cx="5334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5140325" y="19177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2465388" y="4613275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129088" y="31242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738688" y="4637088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6456363" y="34290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cxnSp>
        <p:nvCxnSpPr>
          <p:cNvPr id="16" name="Straight Connector 15"/>
          <p:cNvCxnSpPr>
            <a:stCxn id="4" idx="4"/>
            <a:endCxn id="5" idx="4"/>
          </p:cNvCxnSpPr>
          <p:nvPr/>
        </p:nvCxnSpPr>
        <p:spPr>
          <a:xfrm flipH="1">
            <a:off x="1447800" y="2184400"/>
            <a:ext cx="266700" cy="20113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6" idx="4"/>
          </p:cNvCxnSpPr>
          <p:nvPr/>
        </p:nvCxnSpPr>
        <p:spPr>
          <a:xfrm>
            <a:off x="1714500" y="2184400"/>
            <a:ext cx="776288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8" idx="2"/>
          </p:cNvCxnSpPr>
          <p:nvPr/>
        </p:nvCxnSpPr>
        <p:spPr>
          <a:xfrm>
            <a:off x="1714500" y="2184400"/>
            <a:ext cx="3541713" cy="266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4"/>
            <a:endCxn id="10" idx="4"/>
          </p:cNvCxnSpPr>
          <p:nvPr/>
        </p:nvCxnSpPr>
        <p:spPr>
          <a:xfrm>
            <a:off x="1714500" y="2184400"/>
            <a:ext cx="3024188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9" idx="1"/>
          </p:cNvCxnSpPr>
          <p:nvPr/>
        </p:nvCxnSpPr>
        <p:spPr>
          <a:xfrm>
            <a:off x="1447800" y="4195763"/>
            <a:ext cx="1017588" cy="650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4"/>
            <a:endCxn id="9" idx="0"/>
          </p:cNvCxnSpPr>
          <p:nvPr/>
        </p:nvCxnSpPr>
        <p:spPr>
          <a:xfrm>
            <a:off x="2490788" y="3594100"/>
            <a:ext cx="279400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  <a:endCxn id="11" idx="0"/>
          </p:cNvCxnSpPr>
          <p:nvPr/>
        </p:nvCxnSpPr>
        <p:spPr>
          <a:xfrm>
            <a:off x="2490788" y="3594100"/>
            <a:ext cx="2552700" cy="1042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  <a:endCxn id="10" idx="4"/>
          </p:cNvCxnSpPr>
          <p:nvPr/>
        </p:nvCxnSpPr>
        <p:spPr>
          <a:xfrm flipH="1">
            <a:off x="4738688" y="2451100"/>
            <a:ext cx="517525" cy="876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2" idx="1"/>
          </p:cNvCxnSpPr>
          <p:nvPr/>
        </p:nvCxnSpPr>
        <p:spPr>
          <a:xfrm>
            <a:off x="5256213" y="2451100"/>
            <a:ext cx="120015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4"/>
            <a:endCxn id="11" idx="0"/>
          </p:cNvCxnSpPr>
          <p:nvPr/>
        </p:nvCxnSpPr>
        <p:spPr>
          <a:xfrm flipV="1">
            <a:off x="3074988" y="4637088"/>
            <a:ext cx="196850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10" idx="4"/>
          </p:cNvCxnSpPr>
          <p:nvPr/>
        </p:nvCxnSpPr>
        <p:spPr>
          <a:xfrm flipH="1" flipV="1">
            <a:off x="4738688" y="3327400"/>
            <a:ext cx="304800" cy="130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0"/>
            <a:endCxn id="12" idx="1"/>
          </p:cNvCxnSpPr>
          <p:nvPr/>
        </p:nvCxnSpPr>
        <p:spPr>
          <a:xfrm flipV="1">
            <a:off x="5043488" y="3632200"/>
            <a:ext cx="1412875" cy="1004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4"/>
            <a:endCxn id="12" idx="1"/>
          </p:cNvCxnSpPr>
          <p:nvPr/>
        </p:nvCxnSpPr>
        <p:spPr>
          <a:xfrm>
            <a:off x="4738688" y="3327400"/>
            <a:ext cx="171767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7" name="TextBox 88"/>
          <p:cNvSpPr txBox="1">
            <a:spLocks noChangeArrowheads="1"/>
          </p:cNvSpPr>
          <p:nvPr/>
        </p:nvSpPr>
        <p:spPr bwMode="auto">
          <a:xfrm>
            <a:off x="2770188" y="1981200"/>
            <a:ext cx="45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6648" name="TextBox 89"/>
          <p:cNvSpPr txBox="1">
            <a:spLocks noChangeArrowheads="1"/>
          </p:cNvSpPr>
          <p:nvPr/>
        </p:nvSpPr>
        <p:spPr bwMode="auto">
          <a:xfrm>
            <a:off x="1314450" y="2889250"/>
            <a:ext cx="266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6649" name="TextBox 90"/>
          <p:cNvSpPr txBox="1">
            <a:spLocks noChangeArrowheads="1"/>
          </p:cNvSpPr>
          <p:nvPr/>
        </p:nvSpPr>
        <p:spPr bwMode="auto">
          <a:xfrm>
            <a:off x="1797050" y="4476750"/>
            <a:ext cx="388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6650" name="TextBox 91"/>
          <p:cNvSpPr txBox="1">
            <a:spLocks noChangeArrowheads="1"/>
          </p:cNvSpPr>
          <p:nvPr/>
        </p:nvSpPr>
        <p:spPr bwMode="auto">
          <a:xfrm>
            <a:off x="2185988" y="2889250"/>
            <a:ext cx="27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9</a:t>
            </a:r>
          </a:p>
        </p:txBody>
      </p:sp>
      <p:sp>
        <p:nvSpPr>
          <p:cNvPr id="26651" name="TextBox 92"/>
          <p:cNvSpPr txBox="1">
            <a:spLocks noChangeArrowheads="1"/>
          </p:cNvSpPr>
          <p:nvPr/>
        </p:nvSpPr>
        <p:spPr bwMode="auto">
          <a:xfrm>
            <a:off x="3625850" y="3746500"/>
            <a:ext cx="280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6652" name="TextBox 93"/>
          <p:cNvSpPr txBox="1">
            <a:spLocks noChangeArrowheads="1"/>
          </p:cNvSpPr>
          <p:nvPr/>
        </p:nvSpPr>
        <p:spPr bwMode="auto">
          <a:xfrm>
            <a:off x="3486150" y="4741863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7</a:t>
            </a:r>
          </a:p>
        </p:txBody>
      </p:sp>
      <p:sp>
        <p:nvSpPr>
          <p:cNvPr id="26653" name="TextBox 94"/>
          <p:cNvSpPr txBox="1">
            <a:spLocks noChangeArrowheads="1"/>
          </p:cNvSpPr>
          <p:nvPr/>
        </p:nvSpPr>
        <p:spPr bwMode="auto">
          <a:xfrm>
            <a:off x="4891088" y="3962400"/>
            <a:ext cx="142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26654" name="TextBox 95"/>
          <p:cNvSpPr txBox="1">
            <a:spLocks noChangeArrowheads="1"/>
          </p:cNvSpPr>
          <p:nvPr/>
        </p:nvSpPr>
        <p:spPr bwMode="auto">
          <a:xfrm>
            <a:off x="5538788" y="4114800"/>
            <a:ext cx="422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6655" name="TextBox 96"/>
          <p:cNvSpPr txBox="1">
            <a:spLocks noChangeArrowheads="1"/>
          </p:cNvSpPr>
          <p:nvPr/>
        </p:nvSpPr>
        <p:spPr bwMode="auto">
          <a:xfrm>
            <a:off x="5256213" y="3327400"/>
            <a:ext cx="34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6656" name="TextBox 97"/>
          <p:cNvSpPr txBox="1">
            <a:spLocks noChangeArrowheads="1"/>
          </p:cNvSpPr>
          <p:nvPr/>
        </p:nvSpPr>
        <p:spPr bwMode="auto">
          <a:xfrm>
            <a:off x="5780088" y="2820988"/>
            <a:ext cx="212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26657" name="TextBox 98"/>
          <p:cNvSpPr txBox="1">
            <a:spLocks noChangeArrowheads="1"/>
          </p:cNvSpPr>
          <p:nvPr/>
        </p:nvSpPr>
        <p:spPr bwMode="auto">
          <a:xfrm>
            <a:off x="2921000" y="2652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26658" name="TextBox 99"/>
          <p:cNvSpPr txBox="1">
            <a:spLocks noChangeArrowheads="1"/>
          </p:cNvSpPr>
          <p:nvPr/>
        </p:nvSpPr>
        <p:spPr bwMode="auto">
          <a:xfrm>
            <a:off x="2432050" y="4100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5</a:t>
            </a:r>
          </a:p>
        </p:txBody>
      </p:sp>
      <p:sp>
        <p:nvSpPr>
          <p:cNvPr id="26659" name="TextBox 100"/>
          <p:cNvSpPr txBox="1">
            <a:spLocks noChangeArrowheads="1"/>
          </p:cNvSpPr>
          <p:nvPr/>
        </p:nvSpPr>
        <p:spPr bwMode="auto">
          <a:xfrm>
            <a:off x="4738688" y="2755900"/>
            <a:ext cx="223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103" name="Flowchart: Alternate Process 102"/>
          <p:cNvSpPr/>
          <p:nvPr/>
        </p:nvSpPr>
        <p:spPr>
          <a:xfrm>
            <a:off x="914400" y="5638800"/>
            <a:ext cx="3144838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0  </a:t>
            </a:r>
            <a:r>
              <a:rPr lang="en-US" sz="2400" b="1" dirty="0" smtClean="0">
                <a:solidFill>
                  <a:schemeClr val="tx1"/>
                </a:solidFill>
              </a:rPr>
              <a:t>1  </a:t>
            </a:r>
            <a:r>
              <a:rPr lang="en-US" sz="2400" b="1" dirty="0" smtClean="0">
                <a:solidFill>
                  <a:schemeClr val="bg1"/>
                </a:solidFill>
              </a:rPr>
              <a:t>1  </a:t>
            </a:r>
            <a:r>
              <a:rPr lang="en-US" sz="2400" b="1" dirty="0" smtClean="0">
                <a:solidFill>
                  <a:schemeClr val="accent2"/>
                </a:solidFill>
              </a:rPr>
              <a:t>1</a:t>
            </a:r>
            <a:r>
              <a:rPr lang="en-US" sz="2400" b="1" dirty="0" smtClean="0"/>
              <a:t>  </a:t>
            </a:r>
            <a:r>
              <a:rPr lang="en-US" sz="2400" b="1" dirty="0"/>
              <a:t>1  1  1  1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1  2  3  4  5  6  7  8</a:t>
            </a:r>
          </a:p>
        </p:txBody>
      </p:sp>
      <p:sp>
        <p:nvSpPr>
          <p:cNvPr id="104" name="Flowchart: Alternate Process 103"/>
          <p:cNvSpPr/>
          <p:nvPr/>
        </p:nvSpPr>
        <p:spPr>
          <a:xfrm>
            <a:off x="5014913" y="5638800"/>
            <a:ext cx="28829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1  1</a:t>
            </a:r>
            <a:r>
              <a:rPr lang="en-US" sz="2000" b="1" dirty="0">
                <a:solidFill>
                  <a:srgbClr val="FFFFFF"/>
                </a:solidFill>
              </a:rPr>
              <a:t>  0  </a:t>
            </a:r>
            <a:r>
              <a:rPr lang="en-US" sz="2000" b="1" dirty="0">
                <a:solidFill>
                  <a:schemeClr val="accent2"/>
                </a:solidFill>
              </a:rPr>
              <a:t>1</a:t>
            </a:r>
            <a:r>
              <a:rPr lang="en-US" sz="2000" b="1" dirty="0">
                <a:solidFill>
                  <a:srgbClr val="FFFFFF"/>
                </a:solidFill>
              </a:rPr>
              <a:t>  0  0  0  0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1181100" y="1981200"/>
            <a:ext cx="5334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914400" y="3962400"/>
            <a:ext cx="5334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1957388" y="3390900"/>
            <a:ext cx="5334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5140325" y="19177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2465388" y="4613275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129088" y="31242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738688" y="4637088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6456363" y="34290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cxnSp>
        <p:nvCxnSpPr>
          <p:cNvPr id="16" name="Straight Connector 15"/>
          <p:cNvCxnSpPr>
            <a:stCxn id="4" idx="4"/>
            <a:endCxn id="5" idx="4"/>
          </p:cNvCxnSpPr>
          <p:nvPr/>
        </p:nvCxnSpPr>
        <p:spPr>
          <a:xfrm flipH="1">
            <a:off x="1447800" y="2184400"/>
            <a:ext cx="266700" cy="20113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6" idx="4"/>
          </p:cNvCxnSpPr>
          <p:nvPr/>
        </p:nvCxnSpPr>
        <p:spPr>
          <a:xfrm>
            <a:off x="1714500" y="2184400"/>
            <a:ext cx="776288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8" idx="2"/>
          </p:cNvCxnSpPr>
          <p:nvPr/>
        </p:nvCxnSpPr>
        <p:spPr>
          <a:xfrm>
            <a:off x="1714500" y="2184400"/>
            <a:ext cx="3541713" cy="266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4"/>
            <a:endCxn id="10" idx="4"/>
          </p:cNvCxnSpPr>
          <p:nvPr/>
        </p:nvCxnSpPr>
        <p:spPr>
          <a:xfrm>
            <a:off x="1714500" y="2184400"/>
            <a:ext cx="3024188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9" idx="1"/>
          </p:cNvCxnSpPr>
          <p:nvPr/>
        </p:nvCxnSpPr>
        <p:spPr>
          <a:xfrm>
            <a:off x="1447800" y="4195763"/>
            <a:ext cx="1017588" cy="650875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4"/>
            <a:endCxn id="9" idx="0"/>
          </p:cNvCxnSpPr>
          <p:nvPr/>
        </p:nvCxnSpPr>
        <p:spPr>
          <a:xfrm>
            <a:off x="2490788" y="3594100"/>
            <a:ext cx="279400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  <a:endCxn id="11" idx="0"/>
          </p:cNvCxnSpPr>
          <p:nvPr/>
        </p:nvCxnSpPr>
        <p:spPr>
          <a:xfrm>
            <a:off x="2490788" y="3594100"/>
            <a:ext cx="2552700" cy="1042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  <a:endCxn id="10" idx="4"/>
          </p:cNvCxnSpPr>
          <p:nvPr/>
        </p:nvCxnSpPr>
        <p:spPr>
          <a:xfrm flipH="1">
            <a:off x="4738688" y="2451100"/>
            <a:ext cx="517525" cy="876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2" idx="1"/>
          </p:cNvCxnSpPr>
          <p:nvPr/>
        </p:nvCxnSpPr>
        <p:spPr>
          <a:xfrm>
            <a:off x="5256213" y="2451100"/>
            <a:ext cx="1200150" cy="1181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4"/>
            <a:endCxn id="11" idx="0"/>
          </p:cNvCxnSpPr>
          <p:nvPr/>
        </p:nvCxnSpPr>
        <p:spPr>
          <a:xfrm flipV="1">
            <a:off x="3074988" y="4637088"/>
            <a:ext cx="196850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10" idx="4"/>
          </p:cNvCxnSpPr>
          <p:nvPr/>
        </p:nvCxnSpPr>
        <p:spPr>
          <a:xfrm flipH="1" flipV="1">
            <a:off x="4738688" y="3327400"/>
            <a:ext cx="304800" cy="130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0"/>
            <a:endCxn id="12" idx="1"/>
          </p:cNvCxnSpPr>
          <p:nvPr/>
        </p:nvCxnSpPr>
        <p:spPr>
          <a:xfrm flipV="1">
            <a:off x="5043488" y="3632200"/>
            <a:ext cx="1412875" cy="1004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4"/>
            <a:endCxn id="12" idx="1"/>
          </p:cNvCxnSpPr>
          <p:nvPr/>
        </p:nvCxnSpPr>
        <p:spPr>
          <a:xfrm>
            <a:off x="4738688" y="3327400"/>
            <a:ext cx="171767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1" name="TextBox 88"/>
          <p:cNvSpPr txBox="1">
            <a:spLocks noChangeArrowheads="1"/>
          </p:cNvSpPr>
          <p:nvPr/>
        </p:nvSpPr>
        <p:spPr bwMode="auto">
          <a:xfrm>
            <a:off x="2770188" y="1981200"/>
            <a:ext cx="45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7672" name="TextBox 89"/>
          <p:cNvSpPr txBox="1">
            <a:spLocks noChangeArrowheads="1"/>
          </p:cNvSpPr>
          <p:nvPr/>
        </p:nvSpPr>
        <p:spPr bwMode="auto">
          <a:xfrm>
            <a:off x="1314450" y="2889250"/>
            <a:ext cx="266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7673" name="TextBox 90"/>
          <p:cNvSpPr txBox="1">
            <a:spLocks noChangeArrowheads="1"/>
          </p:cNvSpPr>
          <p:nvPr/>
        </p:nvSpPr>
        <p:spPr bwMode="auto">
          <a:xfrm>
            <a:off x="1797050" y="4476750"/>
            <a:ext cx="388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7674" name="TextBox 91"/>
          <p:cNvSpPr txBox="1">
            <a:spLocks noChangeArrowheads="1"/>
          </p:cNvSpPr>
          <p:nvPr/>
        </p:nvSpPr>
        <p:spPr bwMode="auto">
          <a:xfrm>
            <a:off x="2185988" y="2889250"/>
            <a:ext cx="27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9</a:t>
            </a:r>
          </a:p>
        </p:txBody>
      </p:sp>
      <p:sp>
        <p:nvSpPr>
          <p:cNvPr id="27675" name="TextBox 92"/>
          <p:cNvSpPr txBox="1">
            <a:spLocks noChangeArrowheads="1"/>
          </p:cNvSpPr>
          <p:nvPr/>
        </p:nvSpPr>
        <p:spPr bwMode="auto">
          <a:xfrm>
            <a:off x="3625850" y="3746500"/>
            <a:ext cx="280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7676" name="TextBox 93"/>
          <p:cNvSpPr txBox="1">
            <a:spLocks noChangeArrowheads="1"/>
          </p:cNvSpPr>
          <p:nvPr/>
        </p:nvSpPr>
        <p:spPr bwMode="auto">
          <a:xfrm>
            <a:off x="3486150" y="4741863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7</a:t>
            </a:r>
          </a:p>
        </p:txBody>
      </p:sp>
      <p:sp>
        <p:nvSpPr>
          <p:cNvPr id="27677" name="TextBox 94"/>
          <p:cNvSpPr txBox="1">
            <a:spLocks noChangeArrowheads="1"/>
          </p:cNvSpPr>
          <p:nvPr/>
        </p:nvSpPr>
        <p:spPr bwMode="auto">
          <a:xfrm>
            <a:off x="4891088" y="3962400"/>
            <a:ext cx="142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27678" name="TextBox 95"/>
          <p:cNvSpPr txBox="1">
            <a:spLocks noChangeArrowheads="1"/>
          </p:cNvSpPr>
          <p:nvPr/>
        </p:nvSpPr>
        <p:spPr bwMode="auto">
          <a:xfrm>
            <a:off x="5538788" y="4114800"/>
            <a:ext cx="422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7679" name="TextBox 96"/>
          <p:cNvSpPr txBox="1">
            <a:spLocks noChangeArrowheads="1"/>
          </p:cNvSpPr>
          <p:nvPr/>
        </p:nvSpPr>
        <p:spPr bwMode="auto">
          <a:xfrm>
            <a:off x="5256213" y="3327400"/>
            <a:ext cx="34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7680" name="TextBox 97"/>
          <p:cNvSpPr txBox="1">
            <a:spLocks noChangeArrowheads="1"/>
          </p:cNvSpPr>
          <p:nvPr/>
        </p:nvSpPr>
        <p:spPr bwMode="auto">
          <a:xfrm>
            <a:off x="5780088" y="2820988"/>
            <a:ext cx="212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27681" name="TextBox 98"/>
          <p:cNvSpPr txBox="1">
            <a:spLocks noChangeArrowheads="1"/>
          </p:cNvSpPr>
          <p:nvPr/>
        </p:nvSpPr>
        <p:spPr bwMode="auto">
          <a:xfrm>
            <a:off x="2921000" y="2652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27682" name="TextBox 99"/>
          <p:cNvSpPr txBox="1">
            <a:spLocks noChangeArrowheads="1"/>
          </p:cNvSpPr>
          <p:nvPr/>
        </p:nvSpPr>
        <p:spPr bwMode="auto">
          <a:xfrm>
            <a:off x="2432050" y="4100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5</a:t>
            </a:r>
          </a:p>
        </p:txBody>
      </p:sp>
      <p:sp>
        <p:nvSpPr>
          <p:cNvPr id="27683" name="TextBox 100"/>
          <p:cNvSpPr txBox="1">
            <a:spLocks noChangeArrowheads="1"/>
          </p:cNvSpPr>
          <p:nvPr/>
        </p:nvSpPr>
        <p:spPr bwMode="auto">
          <a:xfrm>
            <a:off x="4738688" y="2755900"/>
            <a:ext cx="223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103" name="Flowchart: Alternate Process 102"/>
          <p:cNvSpPr/>
          <p:nvPr/>
        </p:nvSpPr>
        <p:spPr>
          <a:xfrm>
            <a:off x="914400" y="5638800"/>
            <a:ext cx="3144838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0  1  </a:t>
            </a:r>
            <a:r>
              <a:rPr lang="en-US" sz="2400" b="1" dirty="0">
                <a:solidFill>
                  <a:srgbClr val="FFFFFF"/>
                </a:solidFill>
              </a:rPr>
              <a:t>1  </a:t>
            </a:r>
            <a:r>
              <a:rPr lang="en-US" sz="2400" b="1" dirty="0">
                <a:solidFill>
                  <a:schemeClr val="tx1"/>
                </a:solidFill>
              </a:rPr>
              <a:t>1</a:t>
            </a:r>
            <a:r>
              <a:rPr lang="en-US" sz="2400" b="1" dirty="0">
                <a:solidFill>
                  <a:srgbClr val="FFFFFF"/>
                </a:solidFill>
              </a:rPr>
              <a:t>  1  1  1  </a:t>
            </a:r>
            <a:r>
              <a:rPr lang="en-US" sz="2400" b="1" dirty="0">
                <a:solidFill>
                  <a:schemeClr val="accent2"/>
                </a:solidFill>
              </a:rPr>
              <a:t>4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  <p:sp>
        <p:nvSpPr>
          <p:cNvPr id="104" name="Flowchart: Alternate Process 103"/>
          <p:cNvSpPr/>
          <p:nvPr/>
        </p:nvSpPr>
        <p:spPr>
          <a:xfrm>
            <a:off x="5014913" y="5638800"/>
            <a:ext cx="28829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1  1</a:t>
            </a:r>
            <a:r>
              <a:rPr lang="en-US" sz="2000" b="1" dirty="0">
                <a:solidFill>
                  <a:srgbClr val="FFFFFF"/>
                </a:solidFill>
              </a:rPr>
              <a:t>  0  </a:t>
            </a:r>
            <a:r>
              <a:rPr lang="en-US" sz="2000" b="1" dirty="0">
                <a:solidFill>
                  <a:schemeClr val="tx1"/>
                </a:solidFill>
              </a:rPr>
              <a:t>1 </a:t>
            </a:r>
            <a:r>
              <a:rPr lang="en-US" sz="2000" b="1" dirty="0">
                <a:solidFill>
                  <a:srgbClr val="FFFFFF"/>
                </a:solidFill>
              </a:rPr>
              <a:t> 0  0  0  </a:t>
            </a:r>
            <a:r>
              <a:rPr lang="en-US" sz="2000" b="1" dirty="0">
                <a:solidFill>
                  <a:schemeClr val="accent2"/>
                </a:solidFill>
              </a:rPr>
              <a:t>1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1181100" y="1981200"/>
            <a:ext cx="5334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914400" y="3962400"/>
            <a:ext cx="5334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1957388" y="3390900"/>
            <a:ext cx="5334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5140325" y="19177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2465388" y="4613275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129088" y="31242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738688" y="4637088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6456363" y="34290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cxnSp>
        <p:nvCxnSpPr>
          <p:cNvPr id="16" name="Straight Connector 15"/>
          <p:cNvCxnSpPr>
            <a:stCxn id="4" idx="4"/>
            <a:endCxn id="5" idx="4"/>
          </p:cNvCxnSpPr>
          <p:nvPr/>
        </p:nvCxnSpPr>
        <p:spPr>
          <a:xfrm flipH="1">
            <a:off x="1447800" y="2184400"/>
            <a:ext cx="266700" cy="20113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6" idx="4"/>
          </p:cNvCxnSpPr>
          <p:nvPr/>
        </p:nvCxnSpPr>
        <p:spPr>
          <a:xfrm>
            <a:off x="1714500" y="2184400"/>
            <a:ext cx="776288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8" idx="2"/>
          </p:cNvCxnSpPr>
          <p:nvPr/>
        </p:nvCxnSpPr>
        <p:spPr>
          <a:xfrm>
            <a:off x="1714500" y="2184400"/>
            <a:ext cx="3541713" cy="266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4"/>
            <a:endCxn id="10" idx="4"/>
          </p:cNvCxnSpPr>
          <p:nvPr/>
        </p:nvCxnSpPr>
        <p:spPr>
          <a:xfrm>
            <a:off x="1714500" y="2184400"/>
            <a:ext cx="3024188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9" idx="1"/>
          </p:cNvCxnSpPr>
          <p:nvPr/>
        </p:nvCxnSpPr>
        <p:spPr>
          <a:xfrm>
            <a:off x="1447800" y="4195763"/>
            <a:ext cx="1017588" cy="650875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4"/>
            <a:endCxn id="9" idx="0"/>
          </p:cNvCxnSpPr>
          <p:nvPr/>
        </p:nvCxnSpPr>
        <p:spPr>
          <a:xfrm>
            <a:off x="2490788" y="3594100"/>
            <a:ext cx="279400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  <a:endCxn id="11" idx="0"/>
          </p:cNvCxnSpPr>
          <p:nvPr/>
        </p:nvCxnSpPr>
        <p:spPr>
          <a:xfrm>
            <a:off x="2490788" y="3594100"/>
            <a:ext cx="2552700" cy="1042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  <a:endCxn id="10" idx="4"/>
          </p:cNvCxnSpPr>
          <p:nvPr/>
        </p:nvCxnSpPr>
        <p:spPr>
          <a:xfrm flipH="1">
            <a:off x="4738688" y="2451100"/>
            <a:ext cx="517525" cy="876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2" idx="1"/>
          </p:cNvCxnSpPr>
          <p:nvPr/>
        </p:nvCxnSpPr>
        <p:spPr>
          <a:xfrm>
            <a:off x="5256213" y="2451100"/>
            <a:ext cx="1200150" cy="1181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4"/>
            <a:endCxn id="11" idx="0"/>
          </p:cNvCxnSpPr>
          <p:nvPr/>
        </p:nvCxnSpPr>
        <p:spPr>
          <a:xfrm flipV="1">
            <a:off x="3074988" y="4637088"/>
            <a:ext cx="196850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10" idx="4"/>
          </p:cNvCxnSpPr>
          <p:nvPr/>
        </p:nvCxnSpPr>
        <p:spPr>
          <a:xfrm flipH="1" flipV="1">
            <a:off x="4738688" y="3327400"/>
            <a:ext cx="304800" cy="130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0"/>
            <a:endCxn id="12" idx="1"/>
          </p:cNvCxnSpPr>
          <p:nvPr/>
        </p:nvCxnSpPr>
        <p:spPr>
          <a:xfrm flipV="1">
            <a:off x="5043488" y="3632200"/>
            <a:ext cx="1412875" cy="1004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4"/>
            <a:endCxn id="12" idx="1"/>
          </p:cNvCxnSpPr>
          <p:nvPr/>
        </p:nvCxnSpPr>
        <p:spPr>
          <a:xfrm>
            <a:off x="4738688" y="3327400"/>
            <a:ext cx="171767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5" name="TextBox 88"/>
          <p:cNvSpPr txBox="1">
            <a:spLocks noChangeArrowheads="1"/>
          </p:cNvSpPr>
          <p:nvPr/>
        </p:nvSpPr>
        <p:spPr bwMode="auto">
          <a:xfrm>
            <a:off x="2770188" y="1981200"/>
            <a:ext cx="45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8696" name="TextBox 89"/>
          <p:cNvSpPr txBox="1">
            <a:spLocks noChangeArrowheads="1"/>
          </p:cNvSpPr>
          <p:nvPr/>
        </p:nvSpPr>
        <p:spPr bwMode="auto">
          <a:xfrm>
            <a:off x="1314450" y="2889250"/>
            <a:ext cx="266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8697" name="TextBox 90"/>
          <p:cNvSpPr txBox="1">
            <a:spLocks noChangeArrowheads="1"/>
          </p:cNvSpPr>
          <p:nvPr/>
        </p:nvSpPr>
        <p:spPr bwMode="auto">
          <a:xfrm>
            <a:off x="1797050" y="4476750"/>
            <a:ext cx="388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8698" name="TextBox 91"/>
          <p:cNvSpPr txBox="1">
            <a:spLocks noChangeArrowheads="1"/>
          </p:cNvSpPr>
          <p:nvPr/>
        </p:nvSpPr>
        <p:spPr bwMode="auto">
          <a:xfrm>
            <a:off x="2185988" y="2889250"/>
            <a:ext cx="27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9</a:t>
            </a:r>
          </a:p>
        </p:txBody>
      </p:sp>
      <p:sp>
        <p:nvSpPr>
          <p:cNvPr id="28699" name="TextBox 92"/>
          <p:cNvSpPr txBox="1">
            <a:spLocks noChangeArrowheads="1"/>
          </p:cNvSpPr>
          <p:nvPr/>
        </p:nvSpPr>
        <p:spPr bwMode="auto">
          <a:xfrm>
            <a:off x="3625850" y="3746500"/>
            <a:ext cx="280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8700" name="TextBox 93"/>
          <p:cNvSpPr txBox="1">
            <a:spLocks noChangeArrowheads="1"/>
          </p:cNvSpPr>
          <p:nvPr/>
        </p:nvSpPr>
        <p:spPr bwMode="auto">
          <a:xfrm>
            <a:off x="3486150" y="4741863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7</a:t>
            </a:r>
          </a:p>
        </p:txBody>
      </p:sp>
      <p:sp>
        <p:nvSpPr>
          <p:cNvPr id="28701" name="TextBox 94"/>
          <p:cNvSpPr txBox="1">
            <a:spLocks noChangeArrowheads="1"/>
          </p:cNvSpPr>
          <p:nvPr/>
        </p:nvSpPr>
        <p:spPr bwMode="auto">
          <a:xfrm>
            <a:off x="4891088" y="3962400"/>
            <a:ext cx="142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28702" name="TextBox 95"/>
          <p:cNvSpPr txBox="1">
            <a:spLocks noChangeArrowheads="1"/>
          </p:cNvSpPr>
          <p:nvPr/>
        </p:nvSpPr>
        <p:spPr bwMode="auto">
          <a:xfrm>
            <a:off x="5538788" y="4114800"/>
            <a:ext cx="422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8703" name="TextBox 96"/>
          <p:cNvSpPr txBox="1">
            <a:spLocks noChangeArrowheads="1"/>
          </p:cNvSpPr>
          <p:nvPr/>
        </p:nvSpPr>
        <p:spPr bwMode="auto">
          <a:xfrm>
            <a:off x="5256213" y="3327400"/>
            <a:ext cx="34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8704" name="TextBox 97"/>
          <p:cNvSpPr txBox="1">
            <a:spLocks noChangeArrowheads="1"/>
          </p:cNvSpPr>
          <p:nvPr/>
        </p:nvSpPr>
        <p:spPr bwMode="auto">
          <a:xfrm>
            <a:off x="5780088" y="2820988"/>
            <a:ext cx="212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28705" name="TextBox 98"/>
          <p:cNvSpPr txBox="1">
            <a:spLocks noChangeArrowheads="1"/>
          </p:cNvSpPr>
          <p:nvPr/>
        </p:nvSpPr>
        <p:spPr bwMode="auto">
          <a:xfrm>
            <a:off x="2921000" y="2652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28706" name="TextBox 99"/>
          <p:cNvSpPr txBox="1">
            <a:spLocks noChangeArrowheads="1"/>
          </p:cNvSpPr>
          <p:nvPr/>
        </p:nvSpPr>
        <p:spPr bwMode="auto">
          <a:xfrm>
            <a:off x="2432050" y="4100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5</a:t>
            </a:r>
          </a:p>
        </p:txBody>
      </p:sp>
      <p:sp>
        <p:nvSpPr>
          <p:cNvPr id="28707" name="TextBox 100"/>
          <p:cNvSpPr txBox="1">
            <a:spLocks noChangeArrowheads="1"/>
          </p:cNvSpPr>
          <p:nvPr/>
        </p:nvSpPr>
        <p:spPr bwMode="auto">
          <a:xfrm>
            <a:off x="4738688" y="2755900"/>
            <a:ext cx="223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103" name="Flowchart: Alternate Process 102"/>
          <p:cNvSpPr/>
          <p:nvPr/>
        </p:nvSpPr>
        <p:spPr>
          <a:xfrm>
            <a:off x="914400" y="5638800"/>
            <a:ext cx="3144838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0  1  </a:t>
            </a:r>
            <a:r>
              <a:rPr lang="en-US" sz="2400" b="1" dirty="0"/>
              <a:t>1  </a:t>
            </a:r>
            <a:r>
              <a:rPr lang="en-US" sz="2400" b="1" dirty="0">
                <a:solidFill>
                  <a:schemeClr val="tx1"/>
                </a:solidFill>
              </a:rPr>
              <a:t>1</a:t>
            </a:r>
            <a:r>
              <a:rPr lang="en-US" sz="2400" b="1" dirty="0"/>
              <a:t>  1  1  </a:t>
            </a:r>
            <a:r>
              <a:rPr lang="en-US" sz="2400" b="1" dirty="0">
                <a:solidFill>
                  <a:schemeClr val="accent2"/>
                </a:solidFill>
              </a:rPr>
              <a:t>4</a:t>
            </a:r>
            <a:r>
              <a:rPr lang="en-US" sz="2400" b="1" dirty="0"/>
              <a:t>  </a:t>
            </a:r>
            <a:r>
              <a:rPr lang="en-US" sz="2400" b="1" dirty="0">
                <a:solidFill>
                  <a:schemeClr val="tx1"/>
                </a:solidFill>
              </a:rPr>
              <a:t>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1   2  3  </a:t>
            </a:r>
            <a:r>
              <a:rPr lang="en-US" sz="2000" b="1" dirty="0"/>
              <a:t>4 </a:t>
            </a:r>
            <a:r>
              <a:rPr lang="en-US" sz="2000" b="1" dirty="0" smtClean="0"/>
              <a:t>  5   </a:t>
            </a:r>
            <a:r>
              <a:rPr lang="en-US" sz="2000" b="1" dirty="0"/>
              <a:t>6 </a:t>
            </a:r>
            <a:r>
              <a:rPr lang="en-US" sz="2000" b="1" dirty="0" smtClean="0"/>
              <a:t>  </a:t>
            </a:r>
            <a:r>
              <a:rPr lang="en-US" sz="2000" b="1" dirty="0"/>
              <a:t>7  </a:t>
            </a:r>
            <a:r>
              <a:rPr lang="en-US" sz="2000" b="1" dirty="0" smtClean="0"/>
              <a:t> 8</a:t>
            </a:r>
            <a:endParaRPr lang="en-US" sz="2000" b="1" dirty="0"/>
          </a:p>
        </p:txBody>
      </p:sp>
      <p:sp>
        <p:nvSpPr>
          <p:cNvPr id="104" name="Flowchart: Alternate Process 103"/>
          <p:cNvSpPr/>
          <p:nvPr/>
        </p:nvSpPr>
        <p:spPr>
          <a:xfrm>
            <a:off x="5014913" y="5638800"/>
            <a:ext cx="28829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1   1</a:t>
            </a:r>
            <a:r>
              <a:rPr lang="en-US" sz="2000" b="1" dirty="0">
                <a:solidFill>
                  <a:srgbClr val="FFFFFF"/>
                </a:solidFill>
              </a:rPr>
              <a:t>  0 </a:t>
            </a:r>
            <a:r>
              <a:rPr lang="en-US" sz="2000" b="1" dirty="0">
                <a:solidFill>
                  <a:schemeClr val="tx1"/>
                </a:solidFill>
              </a:rPr>
              <a:t> 1</a:t>
            </a:r>
            <a:r>
              <a:rPr lang="en-US" sz="2000" b="1" dirty="0">
                <a:solidFill>
                  <a:srgbClr val="FFFFFF"/>
                </a:solidFill>
              </a:rPr>
              <a:t>  0  0  </a:t>
            </a:r>
            <a:r>
              <a:rPr lang="en-US" sz="2000" b="1" dirty="0">
                <a:solidFill>
                  <a:schemeClr val="accent2"/>
                </a:solidFill>
              </a:rPr>
              <a:t>1</a:t>
            </a:r>
            <a:r>
              <a:rPr lang="en-US" sz="2000" b="1" dirty="0">
                <a:solidFill>
                  <a:srgbClr val="FFFFFF"/>
                </a:solidFill>
              </a:rPr>
              <a:t>   </a:t>
            </a:r>
            <a:r>
              <a:rPr lang="en-US" sz="2000" b="1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1181100" y="1981200"/>
            <a:ext cx="5334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914400" y="3962400"/>
            <a:ext cx="5334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1957388" y="3390900"/>
            <a:ext cx="5334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5140325" y="19177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2465388" y="4613275"/>
            <a:ext cx="6096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129088" y="31242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738688" y="4637088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6456363" y="34290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cxnSp>
        <p:nvCxnSpPr>
          <p:cNvPr id="16" name="Straight Connector 15"/>
          <p:cNvCxnSpPr>
            <a:stCxn id="4" idx="4"/>
            <a:endCxn id="5" idx="4"/>
          </p:cNvCxnSpPr>
          <p:nvPr/>
        </p:nvCxnSpPr>
        <p:spPr>
          <a:xfrm flipH="1">
            <a:off x="1447800" y="2184400"/>
            <a:ext cx="266700" cy="20113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6" idx="4"/>
          </p:cNvCxnSpPr>
          <p:nvPr/>
        </p:nvCxnSpPr>
        <p:spPr>
          <a:xfrm>
            <a:off x="1714500" y="2184400"/>
            <a:ext cx="776288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8" idx="2"/>
          </p:cNvCxnSpPr>
          <p:nvPr/>
        </p:nvCxnSpPr>
        <p:spPr>
          <a:xfrm>
            <a:off x="1714500" y="2184400"/>
            <a:ext cx="3541713" cy="266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4"/>
            <a:endCxn id="10" idx="4"/>
          </p:cNvCxnSpPr>
          <p:nvPr/>
        </p:nvCxnSpPr>
        <p:spPr>
          <a:xfrm>
            <a:off x="1714500" y="2184400"/>
            <a:ext cx="3024188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9" idx="1"/>
          </p:cNvCxnSpPr>
          <p:nvPr/>
        </p:nvCxnSpPr>
        <p:spPr>
          <a:xfrm>
            <a:off x="1447800" y="4195763"/>
            <a:ext cx="1017588" cy="6508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4"/>
            <a:endCxn id="9" idx="0"/>
          </p:cNvCxnSpPr>
          <p:nvPr/>
        </p:nvCxnSpPr>
        <p:spPr>
          <a:xfrm>
            <a:off x="2490788" y="3594100"/>
            <a:ext cx="279400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  <a:endCxn id="11" idx="0"/>
          </p:cNvCxnSpPr>
          <p:nvPr/>
        </p:nvCxnSpPr>
        <p:spPr>
          <a:xfrm>
            <a:off x="2490788" y="3594100"/>
            <a:ext cx="2552700" cy="1042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  <a:endCxn id="10" idx="4"/>
          </p:cNvCxnSpPr>
          <p:nvPr/>
        </p:nvCxnSpPr>
        <p:spPr>
          <a:xfrm flipH="1">
            <a:off x="4738688" y="2451100"/>
            <a:ext cx="517525" cy="876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2" idx="1"/>
          </p:cNvCxnSpPr>
          <p:nvPr/>
        </p:nvCxnSpPr>
        <p:spPr>
          <a:xfrm>
            <a:off x="5256213" y="2451100"/>
            <a:ext cx="1200150" cy="1181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4"/>
            <a:endCxn id="11" idx="0"/>
          </p:cNvCxnSpPr>
          <p:nvPr/>
        </p:nvCxnSpPr>
        <p:spPr>
          <a:xfrm flipV="1">
            <a:off x="3074988" y="4637088"/>
            <a:ext cx="196850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10" idx="4"/>
          </p:cNvCxnSpPr>
          <p:nvPr/>
        </p:nvCxnSpPr>
        <p:spPr>
          <a:xfrm flipH="1" flipV="1">
            <a:off x="4738688" y="3327400"/>
            <a:ext cx="304800" cy="130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0"/>
            <a:endCxn id="12" idx="1"/>
          </p:cNvCxnSpPr>
          <p:nvPr/>
        </p:nvCxnSpPr>
        <p:spPr>
          <a:xfrm flipV="1">
            <a:off x="5043488" y="3632200"/>
            <a:ext cx="1412875" cy="1004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4"/>
            <a:endCxn id="12" idx="1"/>
          </p:cNvCxnSpPr>
          <p:nvPr/>
        </p:nvCxnSpPr>
        <p:spPr>
          <a:xfrm>
            <a:off x="4738688" y="3327400"/>
            <a:ext cx="171767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9" name="TextBox 88"/>
          <p:cNvSpPr txBox="1">
            <a:spLocks noChangeArrowheads="1"/>
          </p:cNvSpPr>
          <p:nvPr/>
        </p:nvSpPr>
        <p:spPr bwMode="auto">
          <a:xfrm>
            <a:off x="2770188" y="1981200"/>
            <a:ext cx="45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9720" name="TextBox 89"/>
          <p:cNvSpPr txBox="1">
            <a:spLocks noChangeArrowheads="1"/>
          </p:cNvSpPr>
          <p:nvPr/>
        </p:nvSpPr>
        <p:spPr bwMode="auto">
          <a:xfrm>
            <a:off x="1314450" y="2889250"/>
            <a:ext cx="266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9721" name="TextBox 90"/>
          <p:cNvSpPr txBox="1">
            <a:spLocks noChangeArrowheads="1"/>
          </p:cNvSpPr>
          <p:nvPr/>
        </p:nvSpPr>
        <p:spPr bwMode="auto">
          <a:xfrm>
            <a:off x="1797050" y="4476750"/>
            <a:ext cx="388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9722" name="TextBox 91"/>
          <p:cNvSpPr txBox="1">
            <a:spLocks noChangeArrowheads="1"/>
          </p:cNvSpPr>
          <p:nvPr/>
        </p:nvSpPr>
        <p:spPr bwMode="auto">
          <a:xfrm>
            <a:off x="2185988" y="2889250"/>
            <a:ext cx="27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9</a:t>
            </a:r>
          </a:p>
        </p:txBody>
      </p:sp>
      <p:sp>
        <p:nvSpPr>
          <p:cNvPr id="29723" name="TextBox 92"/>
          <p:cNvSpPr txBox="1">
            <a:spLocks noChangeArrowheads="1"/>
          </p:cNvSpPr>
          <p:nvPr/>
        </p:nvSpPr>
        <p:spPr bwMode="auto">
          <a:xfrm>
            <a:off x="3625850" y="3746500"/>
            <a:ext cx="280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29724" name="TextBox 93"/>
          <p:cNvSpPr txBox="1">
            <a:spLocks noChangeArrowheads="1"/>
          </p:cNvSpPr>
          <p:nvPr/>
        </p:nvSpPr>
        <p:spPr bwMode="auto">
          <a:xfrm>
            <a:off x="3486150" y="4741863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7</a:t>
            </a:r>
          </a:p>
        </p:txBody>
      </p:sp>
      <p:sp>
        <p:nvSpPr>
          <p:cNvPr id="29725" name="TextBox 94"/>
          <p:cNvSpPr txBox="1">
            <a:spLocks noChangeArrowheads="1"/>
          </p:cNvSpPr>
          <p:nvPr/>
        </p:nvSpPr>
        <p:spPr bwMode="auto">
          <a:xfrm>
            <a:off x="4891088" y="3962400"/>
            <a:ext cx="142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29726" name="TextBox 95"/>
          <p:cNvSpPr txBox="1">
            <a:spLocks noChangeArrowheads="1"/>
          </p:cNvSpPr>
          <p:nvPr/>
        </p:nvSpPr>
        <p:spPr bwMode="auto">
          <a:xfrm>
            <a:off x="5538788" y="4114800"/>
            <a:ext cx="422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29727" name="TextBox 96"/>
          <p:cNvSpPr txBox="1">
            <a:spLocks noChangeArrowheads="1"/>
          </p:cNvSpPr>
          <p:nvPr/>
        </p:nvSpPr>
        <p:spPr bwMode="auto">
          <a:xfrm>
            <a:off x="5256213" y="3327400"/>
            <a:ext cx="34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29728" name="TextBox 97"/>
          <p:cNvSpPr txBox="1">
            <a:spLocks noChangeArrowheads="1"/>
          </p:cNvSpPr>
          <p:nvPr/>
        </p:nvSpPr>
        <p:spPr bwMode="auto">
          <a:xfrm>
            <a:off x="5780088" y="2820988"/>
            <a:ext cx="212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29729" name="TextBox 98"/>
          <p:cNvSpPr txBox="1">
            <a:spLocks noChangeArrowheads="1"/>
          </p:cNvSpPr>
          <p:nvPr/>
        </p:nvSpPr>
        <p:spPr bwMode="auto">
          <a:xfrm>
            <a:off x="2921000" y="2652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29730" name="TextBox 99"/>
          <p:cNvSpPr txBox="1">
            <a:spLocks noChangeArrowheads="1"/>
          </p:cNvSpPr>
          <p:nvPr/>
        </p:nvSpPr>
        <p:spPr bwMode="auto">
          <a:xfrm>
            <a:off x="2432050" y="4100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5</a:t>
            </a:r>
          </a:p>
        </p:txBody>
      </p:sp>
      <p:sp>
        <p:nvSpPr>
          <p:cNvPr id="29731" name="TextBox 100"/>
          <p:cNvSpPr txBox="1">
            <a:spLocks noChangeArrowheads="1"/>
          </p:cNvSpPr>
          <p:nvPr/>
        </p:nvSpPr>
        <p:spPr bwMode="auto">
          <a:xfrm>
            <a:off x="4738688" y="2755900"/>
            <a:ext cx="223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103" name="Flowchart: Alternate Process 102"/>
          <p:cNvSpPr/>
          <p:nvPr/>
        </p:nvSpPr>
        <p:spPr>
          <a:xfrm>
            <a:off x="914400" y="5638800"/>
            <a:ext cx="3144838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/>
                </a:solidFill>
              </a:rPr>
              <a:t>0  1  </a:t>
            </a:r>
            <a:r>
              <a:rPr lang="en-US" sz="2200" b="1" dirty="0"/>
              <a:t>1  </a:t>
            </a:r>
            <a:r>
              <a:rPr lang="en-US" sz="2200" b="1" dirty="0">
                <a:solidFill>
                  <a:schemeClr val="tx1"/>
                </a:solidFill>
              </a:rPr>
              <a:t>1</a:t>
            </a:r>
            <a:r>
              <a:rPr lang="en-US" sz="2200" b="1" dirty="0"/>
              <a:t>  </a:t>
            </a:r>
            <a:r>
              <a:rPr lang="en-US" sz="2200" b="1" dirty="0">
                <a:solidFill>
                  <a:schemeClr val="accent2"/>
                </a:solidFill>
              </a:rPr>
              <a:t>2</a:t>
            </a:r>
            <a:r>
              <a:rPr lang="en-US" sz="2200" b="1" dirty="0"/>
              <a:t>  1  </a:t>
            </a:r>
            <a:r>
              <a:rPr lang="en-US" sz="2200" b="1" dirty="0">
                <a:solidFill>
                  <a:schemeClr val="tx1"/>
                </a:solidFill>
              </a:rPr>
              <a:t>4  4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1  2  3  4  5  6  7  8</a:t>
            </a:r>
          </a:p>
        </p:txBody>
      </p:sp>
      <p:sp>
        <p:nvSpPr>
          <p:cNvPr id="104" name="Flowchart: Alternate Process 103"/>
          <p:cNvSpPr/>
          <p:nvPr/>
        </p:nvSpPr>
        <p:spPr>
          <a:xfrm>
            <a:off x="5014913" y="5638800"/>
            <a:ext cx="28829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1   1</a:t>
            </a:r>
            <a:r>
              <a:rPr lang="en-US" sz="2000" b="1" dirty="0">
                <a:solidFill>
                  <a:srgbClr val="FFFFFF"/>
                </a:solidFill>
              </a:rPr>
              <a:t>  0  </a:t>
            </a:r>
            <a:r>
              <a:rPr lang="en-US" sz="2000" b="1" dirty="0">
                <a:solidFill>
                  <a:schemeClr val="tx1"/>
                </a:solidFill>
              </a:rPr>
              <a:t>1 </a:t>
            </a:r>
            <a:r>
              <a:rPr lang="en-US" sz="2000" b="1" dirty="0">
                <a:solidFill>
                  <a:srgbClr val="FFFFFF"/>
                </a:solidFill>
              </a:rPr>
              <a:t>  </a:t>
            </a:r>
            <a:r>
              <a:rPr lang="en-US" sz="2000" b="1" dirty="0">
                <a:solidFill>
                  <a:schemeClr val="accent2"/>
                </a:solidFill>
              </a:rPr>
              <a:t>1 </a:t>
            </a:r>
            <a:r>
              <a:rPr lang="en-US" sz="2000" b="1" dirty="0">
                <a:solidFill>
                  <a:srgbClr val="FFFFFF"/>
                </a:solidFill>
              </a:rPr>
              <a:t> 0  </a:t>
            </a:r>
            <a:r>
              <a:rPr lang="en-US" sz="2000" b="1" dirty="0">
                <a:solidFill>
                  <a:schemeClr val="tx1"/>
                </a:solidFill>
              </a:rPr>
              <a:t>1  1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1181100" y="1981200"/>
            <a:ext cx="5334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914400" y="3962400"/>
            <a:ext cx="5334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1957388" y="3390900"/>
            <a:ext cx="5334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5140325" y="19177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2465388" y="4613275"/>
            <a:ext cx="6096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129088" y="31242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738688" y="4637088"/>
            <a:ext cx="6096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6456363" y="34290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cxnSp>
        <p:nvCxnSpPr>
          <p:cNvPr id="16" name="Straight Connector 15"/>
          <p:cNvCxnSpPr>
            <a:stCxn id="4" idx="4"/>
            <a:endCxn id="5" idx="4"/>
          </p:cNvCxnSpPr>
          <p:nvPr/>
        </p:nvCxnSpPr>
        <p:spPr>
          <a:xfrm flipH="1">
            <a:off x="1447800" y="2184400"/>
            <a:ext cx="266700" cy="20113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6" idx="4"/>
          </p:cNvCxnSpPr>
          <p:nvPr/>
        </p:nvCxnSpPr>
        <p:spPr>
          <a:xfrm>
            <a:off x="1714500" y="2184400"/>
            <a:ext cx="776288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8" idx="2"/>
          </p:cNvCxnSpPr>
          <p:nvPr/>
        </p:nvCxnSpPr>
        <p:spPr>
          <a:xfrm>
            <a:off x="1714500" y="2184400"/>
            <a:ext cx="3541713" cy="266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4"/>
            <a:endCxn id="10" idx="4"/>
          </p:cNvCxnSpPr>
          <p:nvPr/>
        </p:nvCxnSpPr>
        <p:spPr>
          <a:xfrm>
            <a:off x="1714500" y="2184400"/>
            <a:ext cx="3024188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9" idx="1"/>
          </p:cNvCxnSpPr>
          <p:nvPr/>
        </p:nvCxnSpPr>
        <p:spPr>
          <a:xfrm>
            <a:off x="1447800" y="4195763"/>
            <a:ext cx="1017588" cy="6508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4"/>
            <a:endCxn id="9" idx="0"/>
          </p:cNvCxnSpPr>
          <p:nvPr/>
        </p:nvCxnSpPr>
        <p:spPr>
          <a:xfrm>
            <a:off x="2490788" y="3594100"/>
            <a:ext cx="279400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  <a:endCxn id="11" idx="0"/>
          </p:cNvCxnSpPr>
          <p:nvPr/>
        </p:nvCxnSpPr>
        <p:spPr>
          <a:xfrm>
            <a:off x="2490788" y="3594100"/>
            <a:ext cx="2552700" cy="1042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  <a:endCxn id="10" idx="4"/>
          </p:cNvCxnSpPr>
          <p:nvPr/>
        </p:nvCxnSpPr>
        <p:spPr>
          <a:xfrm flipH="1">
            <a:off x="4738688" y="2451100"/>
            <a:ext cx="517525" cy="876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2" idx="1"/>
          </p:cNvCxnSpPr>
          <p:nvPr/>
        </p:nvCxnSpPr>
        <p:spPr>
          <a:xfrm>
            <a:off x="5256213" y="2451100"/>
            <a:ext cx="1200150" cy="1181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4"/>
            <a:endCxn id="11" idx="0"/>
          </p:cNvCxnSpPr>
          <p:nvPr/>
        </p:nvCxnSpPr>
        <p:spPr>
          <a:xfrm flipV="1">
            <a:off x="3074988" y="4637088"/>
            <a:ext cx="196850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10" idx="4"/>
          </p:cNvCxnSpPr>
          <p:nvPr/>
        </p:nvCxnSpPr>
        <p:spPr>
          <a:xfrm flipH="1" flipV="1">
            <a:off x="4738688" y="3327400"/>
            <a:ext cx="304800" cy="130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0"/>
            <a:endCxn id="12" idx="1"/>
          </p:cNvCxnSpPr>
          <p:nvPr/>
        </p:nvCxnSpPr>
        <p:spPr>
          <a:xfrm flipV="1">
            <a:off x="5043488" y="3643313"/>
            <a:ext cx="1412875" cy="10048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4"/>
            <a:endCxn id="12" idx="1"/>
          </p:cNvCxnSpPr>
          <p:nvPr/>
        </p:nvCxnSpPr>
        <p:spPr>
          <a:xfrm>
            <a:off x="4738688" y="3327400"/>
            <a:ext cx="171767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3" name="TextBox 88"/>
          <p:cNvSpPr txBox="1">
            <a:spLocks noChangeArrowheads="1"/>
          </p:cNvSpPr>
          <p:nvPr/>
        </p:nvSpPr>
        <p:spPr bwMode="auto">
          <a:xfrm>
            <a:off x="2770188" y="1981200"/>
            <a:ext cx="45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30744" name="TextBox 89"/>
          <p:cNvSpPr txBox="1">
            <a:spLocks noChangeArrowheads="1"/>
          </p:cNvSpPr>
          <p:nvPr/>
        </p:nvSpPr>
        <p:spPr bwMode="auto">
          <a:xfrm>
            <a:off x="1314450" y="2889250"/>
            <a:ext cx="266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0745" name="TextBox 90"/>
          <p:cNvSpPr txBox="1">
            <a:spLocks noChangeArrowheads="1"/>
          </p:cNvSpPr>
          <p:nvPr/>
        </p:nvSpPr>
        <p:spPr bwMode="auto">
          <a:xfrm>
            <a:off x="1797050" y="4476750"/>
            <a:ext cx="388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0746" name="TextBox 91"/>
          <p:cNvSpPr txBox="1">
            <a:spLocks noChangeArrowheads="1"/>
          </p:cNvSpPr>
          <p:nvPr/>
        </p:nvSpPr>
        <p:spPr bwMode="auto">
          <a:xfrm>
            <a:off x="2185988" y="2889250"/>
            <a:ext cx="27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9</a:t>
            </a:r>
          </a:p>
        </p:txBody>
      </p:sp>
      <p:sp>
        <p:nvSpPr>
          <p:cNvPr id="30747" name="TextBox 92"/>
          <p:cNvSpPr txBox="1">
            <a:spLocks noChangeArrowheads="1"/>
          </p:cNvSpPr>
          <p:nvPr/>
        </p:nvSpPr>
        <p:spPr bwMode="auto">
          <a:xfrm>
            <a:off x="3625850" y="3746500"/>
            <a:ext cx="280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30748" name="TextBox 93"/>
          <p:cNvSpPr txBox="1">
            <a:spLocks noChangeArrowheads="1"/>
          </p:cNvSpPr>
          <p:nvPr/>
        </p:nvSpPr>
        <p:spPr bwMode="auto">
          <a:xfrm>
            <a:off x="3486150" y="4741863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7</a:t>
            </a:r>
          </a:p>
        </p:txBody>
      </p:sp>
      <p:sp>
        <p:nvSpPr>
          <p:cNvPr id="30749" name="TextBox 94"/>
          <p:cNvSpPr txBox="1">
            <a:spLocks noChangeArrowheads="1"/>
          </p:cNvSpPr>
          <p:nvPr/>
        </p:nvSpPr>
        <p:spPr bwMode="auto">
          <a:xfrm>
            <a:off x="4891088" y="3962400"/>
            <a:ext cx="142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30750" name="TextBox 95"/>
          <p:cNvSpPr txBox="1">
            <a:spLocks noChangeArrowheads="1"/>
          </p:cNvSpPr>
          <p:nvPr/>
        </p:nvSpPr>
        <p:spPr bwMode="auto">
          <a:xfrm>
            <a:off x="5538788" y="4114800"/>
            <a:ext cx="422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0751" name="TextBox 96"/>
          <p:cNvSpPr txBox="1">
            <a:spLocks noChangeArrowheads="1"/>
          </p:cNvSpPr>
          <p:nvPr/>
        </p:nvSpPr>
        <p:spPr bwMode="auto">
          <a:xfrm>
            <a:off x="5256213" y="3327400"/>
            <a:ext cx="34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0752" name="TextBox 97"/>
          <p:cNvSpPr txBox="1">
            <a:spLocks noChangeArrowheads="1"/>
          </p:cNvSpPr>
          <p:nvPr/>
        </p:nvSpPr>
        <p:spPr bwMode="auto">
          <a:xfrm>
            <a:off x="5780088" y="2820988"/>
            <a:ext cx="212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30753" name="TextBox 98"/>
          <p:cNvSpPr txBox="1">
            <a:spLocks noChangeArrowheads="1"/>
          </p:cNvSpPr>
          <p:nvPr/>
        </p:nvSpPr>
        <p:spPr bwMode="auto">
          <a:xfrm>
            <a:off x="2921000" y="2652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30754" name="TextBox 99"/>
          <p:cNvSpPr txBox="1">
            <a:spLocks noChangeArrowheads="1"/>
          </p:cNvSpPr>
          <p:nvPr/>
        </p:nvSpPr>
        <p:spPr bwMode="auto">
          <a:xfrm>
            <a:off x="2432050" y="4100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5</a:t>
            </a:r>
          </a:p>
        </p:txBody>
      </p:sp>
      <p:sp>
        <p:nvSpPr>
          <p:cNvPr id="30755" name="TextBox 100"/>
          <p:cNvSpPr txBox="1">
            <a:spLocks noChangeArrowheads="1"/>
          </p:cNvSpPr>
          <p:nvPr/>
        </p:nvSpPr>
        <p:spPr bwMode="auto">
          <a:xfrm>
            <a:off x="4738688" y="2755900"/>
            <a:ext cx="223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103" name="Flowchart: Alternate Process 102"/>
          <p:cNvSpPr/>
          <p:nvPr/>
        </p:nvSpPr>
        <p:spPr>
          <a:xfrm>
            <a:off x="914400" y="5638800"/>
            <a:ext cx="3144838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/>
                </a:solidFill>
              </a:rPr>
              <a:t>0  1  </a:t>
            </a:r>
            <a:r>
              <a:rPr lang="en-US" sz="2200" b="1" dirty="0"/>
              <a:t>1  </a:t>
            </a:r>
            <a:r>
              <a:rPr lang="en-US" sz="2200" b="1" dirty="0">
                <a:solidFill>
                  <a:schemeClr val="tx1"/>
                </a:solidFill>
              </a:rPr>
              <a:t>1  2  </a:t>
            </a:r>
            <a:r>
              <a:rPr lang="en-US" sz="2200" b="1" dirty="0">
                <a:solidFill>
                  <a:schemeClr val="accent2"/>
                </a:solidFill>
              </a:rPr>
              <a:t>8  </a:t>
            </a:r>
            <a:r>
              <a:rPr lang="en-US" sz="2200" b="1" dirty="0">
                <a:solidFill>
                  <a:schemeClr val="tx1"/>
                </a:solidFill>
              </a:rPr>
              <a:t>4  4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1  2  3  4  5  6  7  8</a:t>
            </a:r>
          </a:p>
        </p:txBody>
      </p:sp>
      <p:sp>
        <p:nvSpPr>
          <p:cNvPr id="104" name="Flowchart: Alternate Process 103"/>
          <p:cNvSpPr/>
          <p:nvPr/>
        </p:nvSpPr>
        <p:spPr>
          <a:xfrm>
            <a:off x="5014913" y="5638800"/>
            <a:ext cx="28829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1   1</a:t>
            </a:r>
            <a:r>
              <a:rPr lang="en-US" sz="2000" b="1" dirty="0">
                <a:solidFill>
                  <a:srgbClr val="FFFFFF"/>
                </a:solidFill>
              </a:rPr>
              <a:t>  0   </a:t>
            </a:r>
            <a:r>
              <a:rPr lang="en-US" sz="2000" b="1" dirty="0">
                <a:solidFill>
                  <a:schemeClr val="tx1"/>
                </a:solidFill>
              </a:rPr>
              <a:t>1   1</a:t>
            </a:r>
            <a:r>
              <a:rPr lang="en-US" sz="2000" b="1" dirty="0">
                <a:solidFill>
                  <a:srgbClr val="FFFFFF"/>
                </a:solidFill>
              </a:rPr>
              <a:t>   </a:t>
            </a:r>
            <a:r>
              <a:rPr lang="en-US" sz="2000" b="1" dirty="0">
                <a:solidFill>
                  <a:schemeClr val="accent2"/>
                </a:solidFill>
              </a:rPr>
              <a:t>1</a:t>
            </a:r>
            <a:r>
              <a:rPr lang="en-US" sz="2000" b="1" dirty="0">
                <a:solidFill>
                  <a:srgbClr val="FFFFFF"/>
                </a:solidFill>
              </a:rPr>
              <a:t>   </a:t>
            </a:r>
            <a:r>
              <a:rPr lang="en-US" sz="2000" b="1" dirty="0">
                <a:solidFill>
                  <a:schemeClr val="tx1"/>
                </a:solidFill>
              </a:rPr>
              <a:t>1  1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1181100" y="1981200"/>
            <a:ext cx="5334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914400" y="3962400"/>
            <a:ext cx="5334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1957388" y="3390900"/>
            <a:ext cx="5334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5140325" y="19177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2465388" y="4613275"/>
            <a:ext cx="6096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129088" y="31242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738688" y="4637088"/>
            <a:ext cx="609600" cy="6096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6456363" y="3429000"/>
            <a:ext cx="609600" cy="533400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cxnSp>
        <p:nvCxnSpPr>
          <p:cNvPr id="16" name="Straight Connector 15"/>
          <p:cNvCxnSpPr>
            <a:stCxn id="4" idx="4"/>
            <a:endCxn id="5" idx="4"/>
          </p:cNvCxnSpPr>
          <p:nvPr/>
        </p:nvCxnSpPr>
        <p:spPr>
          <a:xfrm flipH="1">
            <a:off x="1447800" y="2184400"/>
            <a:ext cx="266700" cy="20113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6" idx="4"/>
          </p:cNvCxnSpPr>
          <p:nvPr/>
        </p:nvCxnSpPr>
        <p:spPr>
          <a:xfrm>
            <a:off x="1714500" y="2184400"/>
            <a:ext cx="776288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8" idx="2"/>
          </p:cNvCxnSpPr>
          <p:nvPr/>
        </p:nvCxnSpPr>
        <p:spPr>
          <a:xfrm>
            <a:off x="1714500" y="2184400"/>
            <a:ext cx="3541713" cy="266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4"/>
            <a:endCxn id="10" idx="4"/>
          </p:cNvCxnSpPr>
          <p:nvPr/>
        </p:nvCxnSpPr>
        <p:spPr>
          <a:xfrm>
            <a:off x="1714500" y="2184400"/>
            <a:ext cx="3024188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9" idx="1"/>
          </p:cNvCxnSpPr>
          <p:nvPr/>
        </p:nvCxnSpPr>
        <p:spPr>
          <a:xfrm>
            <a:off x="1447800" y="4195763"/>
            <a:ext cx="1017588" cy="6508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4"/>
            <a:endCxn id="9" idx="0"/>
          </p:cNvCxnSpPr>
          <p:nvPr/>
        </p:nvCxnSpPr>
        <p:spPr>
          <a:xfrm>
            <a:off x="2490788" y="3594100"/>
            <a:ext cx="279400" cy="1019175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  <a:endCxn id="11" idx="0"/>
          </p:cNvCxnSpPr>
          <p:nvPr/>
        </p:nvCxnSpPr>
        <p:spPr>
          <a:xfrm>
            <a:off x="2490788" y="3594100"/>
            <a:ext cx="2552700" cy="1042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  <a:endCxn id="10" idx="4"/>
          </p:cNvCxnSpPr>
          <p:nvPr/>
        </p:nvCxnSpPr>
        <p:spPr>
          <a:xfrm flipH="1">
            <a:off x="4738688" y="2451100"/>
            <a:ext cx="517525" cy="876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2" idx="1"/>
          </p:cNvCxnSpPr>
          <p:nvPr/>
        </p:nvCxnSpPr>
        <p:spPr>
          <a:xfrm>
            <a:off x="5256213" y="2451100"/>
            <a:ext cx="1200150" cy="1181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4"/>
            <a:endCxn id="11" idx="0"/>
          </p:cNvCxnSpPr>
          <p:nvPr/>
        </p:nvCxnSpPr>
        <p:spPr>
          <a:xfrm flipV="1">
            <a:off x="3074988" y="4637088"/>
            <a:ext cx="196850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10" idx="4"/>
          </p:cNvCxnSpPr>
          <p:nvPr/>
        </p:nvCxnSpPr>
        <p:spPr>
          <a:xfrm flipH="1" flipV="1">
            <a:off x="4738688" y="3327400"/>
            <a:ext cx="304800" cy="130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0"/>
            <a:endCxn id="12" idx="1"/>
          </p:cNvCxnSpPr>
          <p:nvPr/>
        </p:nvCxnSpPr>
        <p:spPr>
          <a:xfrm flipV="1">
            <a:off x="5043488" y="3632200"/>
            <a:ext cx="1412875" cy="10048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4"/>
            <a:endCxn id="12" idx="1"/>
          </p:cNvCxnSpPr>
          <p:nvPr/>
        </p:nvCxnSpPr>
        <p:spPr>
          <a:xfrm>
            <a:off x="4738688" y="3327400"/>
            <a:ext cx="1717675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7" name="TextBox 88"/>
          <p:cNvSpPr txBox="1">
            <a:spLocks noChangeArrowheads="1"/>
          </p:cNvSpPr>
          <p:nvPr/>
        </p:nvSpPr>
        <p:spPr bwMode="auto">
          <a:xfrm>
            <a:off x="2770188" y="1981200"/>
            <a:ext cx="45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31768" name="TextBox 89"/>
          <p:cNvSpPr txBox="1">
            <a:spLocks noChangeArrowheads="1"/>
          </p:cNvSpPr>
          <p:nvPr/>
        </p:nvSpPr>
        <p:spPr bwMode="auto">
          <a:xfrm>
            <a:off x="1314450" y="2889250"/>
            <a:ext cx="266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1769" name="TextBox 90"/>
          <p:cNvSpPr txBox="1">
            <a:spLocks noChangeArrowheads="1"/>
          </p:cNvSpPr>
          <p:nvPr/>
        </p:nvSpPr>
        <p:spPr bwMode="auto">
          <a:xfrm>
            <a:off x="1797050" y="4476750"/>
            <a:ext cx="388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1770" name="TextBox 91"/>
          <p:cNvSpPr txBox="1">
            <a:spLocks noChangeArrowheads="1"/>
          </p:cNvSpPr>
          <p:nvPr/>
        </p:nvSpPr>
        <p:spPr bwMode="auto">
          <a:xfrm>
            <a:off x="2185988" y="2889250"/>
            <a:ext cx="27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9</a:t>
            </a:r>
          </a:p>
        </p:txBody>
      </p:sp>
      <p:sp>
        <p:nvSpPr>
          <p:cNvPr id="31771" name="TextBox 92"/>
          <p:cNvSpPr txBox="1">
            <a:spLocks noChangeArrowheads="1"/>
          </p:cNvSpPr>
          <p:nvPr/>
        </p:nvSpPr>
        <p:spPr bwMode="auto">
          <a:xfrm>
            <a:off x="3625850" y="3746500"/>
            <a:ext cx="280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31772" name="TextBox 93"/>
          <p:cNvSpPr txBox="1">
            <a:spLocks noChangeArrowheads="1"/>
          </p:cNvSpPr>
          <p:nvPr/>
        </p:nvSpPr>
        <p:spPr bwMode="auto">
          <a:xfrm>
            <a:off x="3486150" y="4741863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7</a:t>
            </a:r>
          </a:p>
        </p:txBody>
      </p:sp>
      <p:sp>
        <p:nvSpPr>
          <p:cNvPr id="31773" name="TextBox 94"/>
          <p:cNvSpPr txBox="1">
            <a:spLocks noChangeArrowheads="1"/>
          </p:cNvSpPr>
          <p:nvPr/>
        </p:nvSpPr>
        <p:spPr bwMode="auto">
          <a:xfrm>
            <a:off x="4891088" y="3962400"/>
            <a:ext cx="142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31774" name="TextBox 95"/>
          <p:cNvSpPr txBox="1">
            <a:spLocks noChangeArrowheads="1"/>
          </p:cNvSpPr>
          <p:nvPr/>
        </p:nvSpPr>
        <p:spPr bwMode="auto">
          <a:xfrm>
            <a:off x="5538788" y="4114800"/>
            <a:ext cx="422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1775" name="TextBox 96"/>
          <p:cNvSpPr txBox="1">
            <a:spLocks noChangeArrowheads="1"/>
          </p:cNvSpPr>
          <p:nvPr/>
        </p:nvSpPr>
        <p:spPr bwMode="auto">
          <a:xfrm>
            <a:off x="5256213" y="3327400"/>
            <a:ext cx="34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1776" name="TextBox 97"/>
          <p:cNvSpPr txBox="1">
            <a:spLocks noChangeArrowheads="1"/>
          </p:cNvSpPr>
          <p:nvPr/>
        </p:nvSpPr>
        <p:spPr bwMode="auto">
          <a:xfrm>
            <a:off x="5780088" y="2820988"/>
            <a:ext cx="212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31777" name="TextBox 98"/>
          <p:cNvSpPr txBox="1">
            <a:spLocks noChangeArrowheads="1"/>
          </p:cNvSpPr>
          <p:nvPr/>
        </p:nvSpPr>
        <p:spPr bwMode="auto">
          <a:xfrm>
            <a:off x="2921000" y="2652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31778" name="TextBox 99"/>
          <p:cNvSpPr txBox="1">
            <a:spLocks noChangeArrowheads="1"/>
          </p:cNvSpPr>
          <p:nvPr/>
        </p:nvSpPr>
        <p:spPr bwMode="auto">
          <a:xfrm>
            <a:off x="2432050" y="4100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5</a:t>
            </a:r>
          </a:p>
        </p:txBody>
      </p:sp>
      <p:sp>
        <p:nvSpPr>
          <p:cNvPr id="31779" name="TextBox 100"/>
          <p:cNvSpPr txBox="1">
            <a:spLocks noChangeArrowheads="1"/>
          </p:cNvSpPr>
          <p:nvPr/>
        </p:nvSpPr>
        <p:spPr bwMode="auto">
          <a:xfrm>
            <a:off x="4738688" y="2755900"/>
            <a:ext cx="223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103" name="Flowchart: Alternate Process 102"/>
          <p:cNvSpPr/>
          <p:nvPr/>
        </p:nvSpPr>
        <p:spPr>
          <a:xfrm>
            <a:off x="914400" y="5638800"/>
            <a:ext cx="3144838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0  1  </a:t>
            </a:r>
            <a:r>
              <a:rPr lang="en-US" sz="2200" b="1" dirty="0">
                <a:solidFill>
                  <a:schemeClr val="accent2"/>
                </a:solidFill>
              </a:rPr>
              <a:t>6</a:t>
            </a:r>
            <a:r>
              <a:rPr lang="en-US" sz="2200" b="1" dirty="0">
                <a:solidFill>
                  <a:schemeClr val="tx1"/>
                </a:solidFill>
              </a:rPr>
              <a:t>  1  2  8  4  4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  <p:sp>
        <p:nvSpPr>
          <p:cNvPr id="104" name="Flowchart: Alternate Process 103"/>
          <p:cNvSpPr/>
          <p:nvPr/>
        </p:nvSpPr>
        <p:spPr>
          <a:xfrm>
            <a:off x="5014913" y="5638800"/>
            <a:ext cx="28829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1   1  </a:t>
            </a:r>
            <a:r>
              <a:rPr lang="en-US" sz="2000" b="1" dirty="0">
                <a:solidFill>
                  <a:schemeClr val="accent2"/>
                </a:solidFill>
              </a:rPr>
              <a:t> 1</a:t>
            </a:r>
            <a:r>
              <a:rPr lang="en-US" sz="2000" b="1" dirty="0">
                <a:solidFill>
                  <a:schemeClr val="tx1"/>
                </a:solidFill>
              </a:rPr>
              <a:t>   1   1   1   1   1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</a:rPr>
              <a:t>1  2  3  4  5  6  7  8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Observatii.</a:t>
            </a:r>
          </a:p>
        </p:txBody>
      </p:sp>
      <p:sp>
        <p:nvSpPr>
          <p:cNvPr id="337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</a:rPr>
              <a:t>Arborele obtinut este generalizat, dar denaturat, deoarece arcele sale se prezinta chiar in pozitiile in care existau ele in graful initial.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Observatii.</a:t>
            </a:r>
          </a:p>
        </p:txBody>
      </p:sp>
      <p:sp>
        <p:nvSpPr>
          <p:cNvPr id="51203" name="Content Placeholder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</a:rPr>
              <a:t>Daca se doreste, nodurile si arcele alese pot fi aduse la forma de arbore printr-o simpla redesenare, luand oricare nod ca si radacina si vecinii sai pe post de fii.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7030A0"/>
                </a:solidFill>
              </a:rPr>
              <a:t>S-a </a:t>
            </a:r>
            <a:r>
              <a:rPr lang="en-US" sz="3600" dirty="0" err="1" smtClean="0">
                <a:solidFill>
                  <a:srgbClr val="7030A0"/>
                </a:solidFill>
              </a:rPr>
              <a:t>nascut</a:t>
            </a:r>
            <a:r>
              <a:rPr lang="en-US" sz="3600" dirty="0" smtClean="0">
                <a:solidFill>
                  <a:srgbClr val="7030A0"/>
                </a:solidFill>
              </a:rPr>
              <a:t> in data de 25 </a:t>
            </a:r>
            <a:r>
              <a:rPr lang="en-US" sz="3600" dirty="0" err="1" smtClean="0">
                <a:solidFill>
                  <a:srgbClr val="7030A0"/>
                </a:solidFill>
              </a:rPr>
              <a:t>septembrie</a:t>
            </a:r>
            <a:r>
              <a:rPr lang="en-US" sz="3600" dirty="0" smtClean="0">
                <a:solidFill>
                  <a:srgbClr val="7030A0"/>
                </a:solidFill>
              </a:rPr>
              <a:t> 1921 in Sweetwater, Texas.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Este un </a:t>
            </a:r>
            <a:r>
              <a:rPr lang="en-US" sz="3600" dirty="0" err="1" smtClean="0">
                <a:solidFill>
                  <a:srgbClr val="7030A0"/>
                </a:solidFill>
              </a:rPr>
              <a:t>matematician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si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informatician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american</a:t>
            </a:r>
            <a:r>
              <a:rPr lang="en-US" sz="3600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Despre</a:t>
            </a:r>
            <a:r>
              <a:rPr lang="en-US" dirty="0" smtClean="0">
                <a:solidFill>
                  <a:srgbClr val="7030A0"/>
                </a:solidFill>
              </a:rPr>
              <a:t> Robert Clay Prim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56322" name="Picture 2" descr="C:\Users\Ana\Downloads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525" y="4410075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77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2909888" y="838200"/>
            <a:ext cx="6096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2376488" y="2330450"/>
            <a:ext cx="533400" cy="59848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3519488" y="2330450"/>
            <a:ext cx="533400" cy="533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1730375" y="3721100"/>
            <a:ext cx="647700" cy="5715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3025775" y="3702050"/>
            <a:ext cx="6096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4076700" y="3721100"/>
            <a:ext cx="6096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960938" y="6096000"/>
            <a:ext cx="533400" cy="533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521200" y="5029200"/>
            <a:ext cx="609600" cy="533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3" name="Straight Connector 12"/>
          <p:cNvCxnSpPr>
            <a:stCxn id="4" idx="2"/>
            <a:endCxn id="5" idx="0"/>
          </p:cNvCxnSpPr>
          <p:nvPr/>
        </p:nvCxnSpPr>
        <p:spPr>
          <a:xfrm flipH="1">
            <a:off x="2643188" y="1447800"/>
            <a:ext cx="382587" cy="88265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7" idx="0"/>
          </p:cNvCxnSpPr>
          <p:nvPr/>
        </p:nvCxnSpPr>
        <p:spPr>
          <a:xfrm flipH="1">
            <a:off x="2054225" y="2928938"/>
            <a:ext cx="423863" cy="79216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3"/>
            <a:endCxn id="6" idx="0"/>
          </p:cNvCxnSpPr>
          <p:nvPr/>
        </p:nvCxnSpPr>
        <p:spPr>
          <a:xfrm>
            <a:off x="3402013" y="1447800"/>
            <a:ext cx="384175" cy="88265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8" idx="0"/>
          </p:cNvCxnSpPr>
          <p:nvPr/>
        </p:nvCxnSpPr>
        <p:spPr>
          <a:xfrm flipH="1">
            <a:off x="3330575" y="2863850"/>
            <a:ext cx="290513" cy="83820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3"/>
            <a:endCxn id="9" idx="0"/>
          </p:cNvCxnSpPr>
          <p:nvPr/>
        </p:nvCxnSpPr>
        <p:spPr>
          <a:xfrm>
            <a:off x="3951288" y="2863850"/>
            <a:ext cx="430212" cy="85725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3"/>
            <a:endCxn id="11" idx="0"/>
          </p:cNvCxnSpPr>
          <p:nvPr/>
        </p:nvCxnSpPr>
        <p:spPr>
          <a:xfrm>
            <a:off x="4568825" y="4330700"/>
            <a:ext cx="257175" cy="69850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3"/>
            <a:endCxn id="10" idx="0"/>
          </p:cNvCxnSpPr>
          <p:nvPr/>
        </p:nvCxnSpPr>
        <p:spPr>
          <a:xfrm>
            <a:off x="5013325" y="5562600"/>
            <a:ext cx="214313" cy="53340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10" name="Heart 3109"/>
          <p:cNvSpPr/>
          <p:nvPr/>
        </p:nvSpPr>
        <p:spPr>
          <a:xfrm>
            <a:off x="7086600" y="1889125"/>
            <a:ext cx="1524000" cy="140335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995841" y="2640034"/>
            <a:ext cx="6096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559071" y="4036090"/>
            <a:ext cx="533400" cy="59848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2512008" y="858030"/>
            <a:ext cx="533400" cy="533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109242" y="5299453"/>
            <a:ext cx="647700" cy="5715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2333937" y="2590798"/>
            <a:ext cx="6096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3797736" y="2640032"/>
            <a:ext cx="6096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720409" y="5337553"/>
            <a:ext cx="533400" cy="533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4290912" y="4074038"/>
            <a:ext cx="609600" cy="533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3" name="Straight Connector 12"/>
          <p:cNvCxnSpPr>
            <a:stCxn id="4" idx="2"/>
            <a:endCxn id="5" idx="0"/>
          </p:cNvCxnSpPr>
          <p:nvPr/>
        </p:nvCxnSpPr>
        <p:spPr>
          <a:xfrm flipH="1">
            <a:off x="825771" y="3249632"/>
            <a:ext cx="286494" cy="78645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7" idx="0"/>
          </p:cNvCxnSpPr>
          <p:nvPr/>
        </p:nvCxnSpPr>
        <p:spPr>
          <a:xfrm flipH="1">
            <a:off x="433092" y="4634576"/>
            <a:ext cx="227850" cy="664877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0"/>
            <a:endCxn id="6" idx="2"/>
          </p:cNvCxnSpPr>
          <p:nvPr/>
        </p:nvCxnSpPr>
        <p:spPr>
          <a:xfrm flipV="1">
            <a:off x="1300641" y="1391429"/>
            <a:ext cx="1313238" cy="124860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8" idx="0"/>
          </p:cNvCxnSpPr>
          <p:nvPr/>
        </p:nvCxnSpPr>
        <p:spPr>
          <a:xfrm flipH="1">
            <a:off x="2638737" y="1295400"/>
            <a:ext cx="139971" cy="129539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3"/>
            <a:endCxn id="9" idx="0"/>
          </p:cNvCxnSpPr>
          <p:nvPr/>
        </p:nvCxnSpPr>
        <p:spPr>
          <a:xfrm>
            <a:off x="2943537" y="1391429"/>
            <a:ext cx="1158999" cy="124860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3"/>
            <a:endCxn id="11" idx="0"/>
          </p:cNvCxnSpPr>
          <p:nvPr/>
        </p:nvCxnSpPr>
        <p:spPr>
          <a:xfrm>
            <a:off x="4290912" y="3249630"/>
            <a:ext cx="304800" cy="82440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3"/>
            <a:endCxn id="10" idx="0"/>
          </p:cNvCxnSpPr>
          <p:nvPr/>
        </p:nvCxnSpPr>
        <p:spPr>
          <a:xfrm>
            <a:off x="4784088" y="4607437"/>
            <a:ext cx="203021" cy="73011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10" name="Heart 3109"/>
          <p:cNvSpPr/>
          <p:nvPr/>
        </p:nvSpPr>
        <p:spPr>
          <a:xfrm>
            <a:off x="7086600" y="1889125"/>
            <a:ext cx="1524000" cy="140335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55" name="TextBox 3154"/>
          <p:cNvSpPr txBox="1"/>
          <p:nvPr/>
        </p:nvSpPr>
        <p:spPr>
          <a:xfrm>
            <a:off x="5715000" y="3886200"/>
            <a:ext cx="3200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Reusita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algoritmului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u="sng" dirty="0" smtClean="0">
                <a:solidFill>
                  <a:schemeClr val="tx1"/>
                </a:solidFill>
              </a:rPr>
              <a:t>NU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depinde</a:t>
            </a:r>
            <a:r>
              <a:rPr lang="en-US" sz="2800" b="1" dirty="0" smtClean="0">
                <a:solidFill>
                  <a:schemeClr val="tx1"/>
                </a:solidFill>
              </a:rPr>
              <a:t> de </a:t>
            </a:r>
            <a:r>
              <a:rPr lang="en-US" sz="2800" b="1" dirty="0" err="1" smtClean="0">
                <a:solidFill>
                  <a:schemeClr val="tx1"/>
                </a:solidFill>
              </a:rPr>
              <a:t>nodul</a:t>
            </a:r>
            <a:r>
              <a:rPr lang="en-US" sz="2800" b="1" dirty="0" smtClean="0">
                <a:solidFill>
                  <a:schemeClr val="tx1"/>
                </a:solidFill>
              </a:rPr>
              <a:t> de start.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59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752600"/>
            <a:ext cx="7747000" cy="5029200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n,a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[50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][50],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s[50],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[50];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void Prim(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i, j, p, min, k, c=0;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[x]=1;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for(i=1;i&lt;=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n;i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s[i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]=x;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s[x]=0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for(k=1;k&lt;=n-1;k++)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min=9999;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p=0;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Implementarea</a:t>
            </a:r>
            <a:r>
              <a:rPr lang="en-US" dirty="0" smtClean="0"/>
              <a:t> </a:t>
            </a:r>
            <a:r>
              <a:rPr lang="en-US" dirty="0" err="1" smtClean="0"/>
              <a:t>algoritmului</a:t>
            </a:r>
            <a:r>
              <a:rPr lang="en-US" dirty="0" smtClean="0"/>
              <a:t> in </a:t>
            </a:r>
            <a:r>
              <a:rPr lang="en-US" dirty="0"/>
              <a:t>C</a:t>
            </a:r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4" name="Heart 3"/>
          <p:cNvSpPr/>
          <p:nvPr/>
        </p:nvSpPr>
        <p:spPr>
          <a:xfrm>
            <a:off x="7391400" y="609600"/>
            <a:ext cx="1066800" cy="838200"/>
          </a:xfrm>
          <a:prstGeom prst="hear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  <a:effectLst>
            <a:reflection stA="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162800" y="6019800"/>
            <a:ext cx="12954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1"/>
          <p:cNvSpPr>
            <a:spLocks noGrp="1"/>
          </p:cNvSpPr>
          <p:nvPr>
            <p:ph idx="1"/>
          </p:nvPr>
        </p:nvSpPr>
        <p:spPr>
          <a:xfrm>
            <a:off x="228600" y="1905000"/>
            <a:ext cx="80518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for(i=1;i&lt;=n;i++)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	{if(!viz[i] &amp;&amp; min&gt;a[i][s[i]])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	      {min=a[i][s[i]];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	         p=i; }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	 viz[p]=1;}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for(i=1;i&lt;=n;i++)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	if(!viz[i] &amp;&amp; a[i][s[i]]&gt;a[i][p])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		s[i]=p;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c=c+min;}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cout&lt;&lt;c&lt;&lt;endl;}</a:t>
            </a:r>
          </a:p>
        </p:txBody>
      </p:sp>
      <p:sp>
        <p:nvSpPr>
          <p:cNvPr id="358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3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en-US" sz="96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THE END</a:t>
            </a:r>
          </a:p>
        </p:txBody>
      </p:sp>
      <p:sp>
        <p:nvSpPr>
          <p:cNvPr id="36867" name="Content Placeholder 1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r>
              <a:rPr lang="en-US" sz="4400" dirty="0" err="1" smtClean="0">
                <a:solidFill>
                  <a:srgbClr val="FF6699"/>
                </a:solidFill>
              </a:rPr>
              <a:t>Va</a:t>
            </a:r>
            <a:r>
              <a:rPr lang="en-US" sz="4400" dirty="0" smtClean="0">
                <a:solidFill>
                  <a:srgbClr val="FF6699"/>
                </a:solidFill>
              </a:rPr>
              <a:t> </a:t>
            </a:r>
            <a:r>
              <a:rPr lang="en-US" sz="4400" dirty="0" err="1" smtClean="0">
                <a:solidFill>
                  <a:srgbClr val="FF6699"/>
                </a:solidFill>
              </a:rPr>
              <a:t>multumesc</a:t>
            </a:r>
            <a:r>
              <a:rPr lang="en-US" sz="4400" dirty="0" smtClean="0">
                <a:solidFill>
                  <a:srgbClr val="FF6699"/>
                </a:solidFill>
              </a:rPr>
              <a:t> </a:t>
            </a:r>
            <a:r>
              <a:rPr lang="en-US" sz="4400" dirty="0" err="1" smtClean="0">
                <a:solidFill>
                  <a:srgbClr val="FF6699"/>
                </a:solidFill>
              </a:rPr>
              <a:t>pentru</a:t>
            </a:r>
            <a:r>
              <a:rPr lang="en-US" sz="4400" dirty="0" smtClean="0">
                <a:solidFill>
                  <a:srgbClr val="FF6699"/>
                </a:solidFill>
              </a:rPr>
              <a:t> </a:t>
            </a:r>
            <a:r>
              <a:rPr lang="en-US" sz="4400" dirty="0" err="1" smtClean="0">
                <a:solidFill>
                  <a:srgbClr val="FF6699"/>
                </a:solidFill>
              </a:rPr>
              <a:t>atentie</a:t>
            </a:r>
            <a:r>
              <a:rPr lang="en-US" sz="4400" dirty="0" smtClean="0">
                <a:solidFill>
                  <a:srgbClr val="FF6699"/>
                </a:solidFill>
              </a:rPr>
              <a:t>!</a:t>
            </a:r>
          </a:p>
        </p:txBody>
      </p:sp>
      <p:sp>
        <p:nvSpPr>
          <p:cNvPr id="5" name="Heart 4"/>
          <p:cNvSpPr/>
          <p:nvPr/>
        </p:nvSpPr>
        <p:spPr>
          <a:xfrm>
            <a:off x="7377113" y="3657600"/>
            <a:ext cx="1371600" cy="1219200"/>
          </a:xfrm>
          <a:prstGeom prst="heart">
            <a:avLst/>
          </a:prstGeom>
          <a:solidFill>
            <a:srgbClr val="FF6699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Heart 5"/>
          <p:cNvSpPr/>
          <p:nvPr/>
        </p:nvSpPr>
        <p:spPr>
          <a:xfrm>
            <a:off x="381000" y="3663950"/>
            <a:ext cx="1447800" cy="1219200"/>
          </a:xfrm>
          <a:prstGeom prst="hear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3"/>
          <p:cNvSpPr>
            <a:spLocks noGrp="1"/>
          </p:cNvSpPr>
          <p:nvPr>
            <p:ph type="ctrTitle" idx="4294967295"/>
          </p:nvPr>
        </p:nvSpPr>
        <p:spPr>
          <a:xfrm>
            <a:off x="0" y="381000"/>
            <a:ext cx="7772400" cy="1779588"/>
          </a:xfrm>
        </p:spPr>
        <p:txBody>
          <a:bodyPr/>
          <a:lstStyle/>
          <a:p>
            <a:r>
              <a:rPr lang="en-US" sz="4800" smtClean="0">
                <a:solidFill>
                  <a:srgbClr val="C00000"/>
                </a:solidFill>
              </a:rPr>
              <a:t>Mai multe inimioareee!</a:t>
            </a:r>
          </a:p>
        </p:txBody>
      </p:sp>
      <p:sp>
        <p:nvSpPr>
          <p:cNvPr id="6" name="Heart 5"/>
          <p:cNvSpPr/>
          <p:nvPr/>
        </p:nvSpPr>
        <p:spPr>
          <a:xfrm>
            <a:off x="1905000" y="5600700"/>
            <a:ext cx="152400" cy="1143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Heart 6"/>
          <p:cNvSpPr/>
          <p:nvPr/>
        </p:nvSpPr>
        <p:spPr>
          <a:xfrm>
            <a:off x="2209800" y="5410200"/>
            <a:ext cx="152400" cy="190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Heart 7"/>
          <p:cNvSpPr/>
          <p:nvPr/>
        </p:nvSpPr>
        <p:spPr>
          <a:xfrm>
            <a:off x="1600200" y="5257800"/>
            <a:ext cx="1524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Heart 8"/>
          <p:cNvSpPr/>
          <p:nvPr/>
        </p:nvSpPr>
        <p:spPr>
          <a:xfrm>
            <a:off x="1981200" y="4953000"/>
            <a:ext cx="2286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Heart 9"/>
          <p:cNvSpPr/>
          <p:nvPr/>
        </p:nvSpPr>
        <p:spPr>
          <a:xfrm>
            <a:off x="1295400" y="4800600"/>
            <a:ext cx="2286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Heart 10"/>
          <p:cNvSpPr/>
          <p:nvPr/>
        </p:nvSpPr>
        <p:spPr>
          <a:xfrm>
            <a:off x="2514600" y="4800600"/>
            <a:ext cx="1524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Heart 11"/>
          <p:cNvSpPr/>
          <p:nvPr/>
        </p:nvSpPr>
        <p:spPr>
          <a:xfrm>
            <a:off x="1676400" y="4419600"/>
            <a:ext cx="2286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Heart 12"/>
          <p:cNvSpPr/>
          <p:nvPr/>
        </p:nvSpPr>
        <p:spPr>
          <a:xfrm>
            <a:off x="2209800" y="4419600"/>
            <a:ext cx="2286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Heart 13"/>
          <p:cNvSpPr/>
          <p:nvPr/>
        </p:nvSpPr>
        <p:spPr>
          <a:xfrm>
            <a:off x="914400" y="4191000"/>
            <a:ext cx="228600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Heart 14"/>
          <p:cNvSpPr/>
          <p:nvPr/>
        </p:nvSpPr>
        <p:spPr>
          <a:xfrm>
            <a:off x="2667000" y="4038600"/>
            <a:ext cx="228600" cy="2667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Heart 15"/>
          <p:cNvSpPr/>
          <p:nvPr/>
        </p:nvSpPr>
        <p:spPr>
          <a:xfrm>
            <a:off x="1295400" y="3886200"/>
            <a:ext cx="228600" cy="2857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Heart 16"/>
          <p:cNvSpPr/>
          <p:nvPr/>
        </p:nvSpPr>
        <p:spPr>
          <a:xfrm>
            <a:off x="1905000" y="3733800"/>
            <a:ext cx="304800" cy="304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Heart 17"/>
          <p:cNvSpPr/>
          <p:nvPr/>
        </p:nvSpPr>
        <p:spPr>
          <a:xfrm>
            <a:off x="2590800" y="3505200"/>
            <a:ext cx="304800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Heart 18"/>
          <p:cNvSpPr/>
          <p:nvPr/>
        </p:nvSpPr>
        <p:spPr>
          <a:xfrm>
            <a:off x="914400" y="3619500"/>
            <a:ext cx="381000" cy="2667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Heart 19"/>
          <p:cNvSpPr/>
          <p:nvPr/>
        </p:nvSpPr>
        <p:spPr>
          <a:xfrm>
            <a:off x="1600200" y="3200400"/>
            <a:ext cx="304800" cy="304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Heart 20"/>
          <p:cNvSpPr/>
          <p:nvPr/>
        </p:nvSpPr>
        <p:spPr>
          <a:xfrm>
            <a:off x="2209800" y="3124200"/>
            <a:ext cx="304800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Heart 21"/>
          <p:cNvSpPr/>
          <p:nvPr/>
        </p:nvSpPr>
        <p:spPr>
          <a:xfrm>
            <a:off x="914400" y="2917825"/>
            <a:ext cx="381000" cy="4349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Heart 22"/>
          <p:cNvSpPr/>
          <p:nvPr/>
        </p:nvSpPr>
        <p:spPr>
          <a:xfrm>
            <a:off x="2640013" y="2711450"/>
            <a:ext cx="407987" cy="4127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Heart 23"/>
          <p:cNvSpPr/>
          <p:nvPr/>
        </p:nvSpPr>
        <p:spPr>
          <a:xfrm>
            <a:off x="1409700" y="2438400"/>
            <a:ext cx="3810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Heart 24"/>
          <p:cNvSpPr/>
          <p:nvPr/>
        </p:nvSpPr>
        <p:spPr>
          <a:xfrm>
            <a:off x="2084388" y="2209800"/>
            <a:ext cx="430212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Heart 25"/>
          <p:cNvSpPr/>
          <p:nvPr/>
        </p:nvSpPr>
        <p:spPr>
          <a:xfrm>
            <a:off x="742950" y="2209800"/>
            <a:ext cx="4953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Heart 26"/>
          <p:cNvSpPr/>
          <p:nvPr/>
        </p:nvSpPr>
        <p:spPr>
          <a:xfrm>
            <a:off x="1524000" y="1828800"/>
            <a:ext cx="457200" cy="381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Heart 27"/>
          <p:cNvSpPr/>
          <p:nvPr/>
        </p:nvSpPr>
        <p:spPr>
          <a:xfrm>
            <a:off x="3886200" y="1828800"/>
            <a:ext cx="552450" cy="609600"/>
          </a:xfrm>
          <a:prstGeom prst="hear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Heart 28"/>
          <p:cNvSpPr/>
          <p:nvPr/>
        </p:nvSpPr>
        <p:spPr>
          <a:xfrm>
            <a:off x="5105400" y="1619250"/>
            <a:ext cx="571500" cy="609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Heart 29"/>
          <p:cNvSpPr/>
          <p:nvPr/>
        </p:nvSpPr>
        <p:spPr>
          <a:xfrm>
            <a:off x="4648200" y="2533650"/>
            <a:ext cx="457200" cy="4191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Heart 30"/>
          <p:cNvSpPr/>
          <p:nvPr/>
        </p:nvSpPr>
        <p:spPr>
          <a:xfrm>
            <a:off x="7620000" y="1763713"/>
            <a:ext cx="685800" cy="533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Heart 31"/>
          <p:cNvSpPr/>
          <p:nvPr/>
        </p:nvSpPr>
        <p:spPr>
          <a:xfrm>
            <a:off x="6400800" y="1924050"/>
            <a:ext cx="585788" cy="609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Heart 32"/>
          <p:cNvSpPr/>
          <p:nvPr/>
        </p:nvSpPr>
        <p:spPr>
          <a:xfrm>
            <a:off x="361950" y="1466850"/>
            <a:ext cx="55245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Heart 33"/>
          <p:cNvSpPr/>
          <p:nvPr/>
        </p:nvSpPr>
        <p:spPr>
          <a:xfrm>
            <a:off x="2843213" y="1752600"/>
            <a:ext cx="571500" cy="533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Heart 34"/>
          <p:cNvSpPr/>
          <p:nvPr/>
        </p:nvSpPr>
        <p:spPr>
          <a:xfrm>
            <a:off x="5905500" y="2743200"/>
            <a:ext cx="4953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Heart 35"/>
          <p:cNvSpPr/>
          <p:nvPr/>
        </p:nvSpPr>
        <p:spPr>
          <a:xfrm>
            <a:off x="7432675" y="2667000"/>
            <a:ext cx="5334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Heart 36"/>
          <p:cNvSpPr/>
          <p:nvPr/>
        </p:nvSpPr>
        <p:spPr>
          <a:xfrm>
            <a:off x="1409700" y="5724525"/>
            <a:ext cx="228600" cy="1428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Heart 37"/>
          <p:cNvSpPr/>
          <p:nvPr/>
        </p:nvSpPr>
        <p:spPr>
          <a:xfrm>
            <a:off x="2438400" y="5867400"/>
            <a:ext cx="1524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Heart 38"/>
          <p:cNvSpPr/>
          <p:nvPr/>
        </p:nvSpPr>
        <p:spPr>
          <a:xfrm>
            <a:off x="1752600" y="6019800"/>
            <a:ext cx="1524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Heart 39"/>
          <p:cNvSpPr/>
          <p:nvPr/>
        </p:nvSpPr>
        <p:spPr>
          <a:xfrm>
            <a:off x="2057400" y="6172200"/>
            <a:ext cx="1524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Heart 40"/>
          <p:cNvSpPr/>
          <p:nvPr/>
        </p:nvSpPr>
        <p:spPr>
          <a:xfrm>
            <a:off x="1409700" y="6248400"/>
            <a:ext cx="24765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Heart 41"/>
          <p:cNvSpPr/>
          <p:nvPr/>
        </p:nvSpPr>
        <p:spPr>
          <a:xfrm>
            <a:off x="1238250" y="5334000"/>
            <a:ext cx="171450" cy="1714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Heart 42"/>
          <p:cNvSpPr/>
          <p:nvPr/>
        </p:nvSpPr>
        <p:spPr>
          <a:xfrm>
            <a:off x="990600" y="4876800"/>
            <a:ext cx="1524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Heart 43"/>
          <p:cNvSpPr/>
          <p:nvPr/>
        </p:nvSpPr>
        <p:spPr>
          <a:xfrm>
            <a:off x="914400" y="5715000"/>
            <a:ext cx="1905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Heart 44"/>
          <p:cNvSpPr/>
          <p:nvPr/>
        </p:nvSpPr>
        <p:spPr>
          <a:xfrm>
            <a:off x="990600" y="6248400"/>
            <a:ext cx="1524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Heart 45"/>
          <p:cNvSpPr/>
          <p:nvPr/>
        </p:nvSpPr>
        <p:spPr>
          <a:xfrm>
            <a:off x="914400" y="5334000"/>
            <a:ext cx="190500" cy="1714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Heart 46"/>
          <p:cNvSpPr/>
          <p:nvPr/>
        </p:nvSpPr>
        <p:spPr>
          <a:xfrm>
            <a:off x="2667000" y="5334000"/>
            <a:ext cx="228600" cy="1714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Heart 47"/>
          <p:cNvSpPr/>
          <p:nvPr/>
        </p:nvSpPr>
        <p:spPr>
          <a:xfrm>
            <a:off x="2640013" y="6248400"/>
            <a:ext cx="2032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Heart 48"/>
          <p:cNvSpPr/>
          <p:nvPr/>
        </p:nvSpPr>
        <p:spPr>
          <a:xfrm>
            <a:off x="361950" y="685800"/>
            <a:ext cx="55245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Heart 49"/>
          <p:cNvSpPr/>
          <p:nvPr/>
        </p:nvSpPr>
        <p:spPr>
          <a:xfrm>
            <a:off x="7162800" y="914400"/>
            <a:ext cx="685800" cy="5524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Heart 50"/>
          <p:cNvSpPr/>
          <p:nvPr/>
        </p:nvSpPr>
        <p:spPr>
          <a:xfrm>
            <a:off x="8020050" y="536575"/>
            <a:ext cx="685800" cy="609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Heart 51"/>
          <p:cNvSpPr/>
          <p:nvPr/>
        </p:nvSpPr>
        <p:spPr>
          <a:xfrm>
            <a:off x="5521325" y="107950"/>
            <a:ext cx="704850" cy="533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Heart 52"/>
          <p:cNvSpPr/>
          <p:nvPr/>
        </p:nvSpPr>
        <p:spPr>
          <a:xfrm>
            <a:off x="1423988" y="495300"/>
            <a:ext cx="6096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Heart 53"/>
          <p:cNvSpPr/>
          <p:nvPr/>
        </p:nvSpPr>
        <p:spPr>
          <a:xfrm>
            <a:off x="3676650" y="152400"/>
            <a:ext cx="762000" cy="533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Heart 54"/>
          <p:cNvSpPr/>
          <p:nvPr/>
        </p:nvSpPr>
        <p:spPr>
          <a:xfrm>
            <a:off x="2152650" y="138113"/>
            <a:ext cx="5715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Heart 55"/>
          <p:cNvSpPr/>
          <p:nvPr/>
        </p:nvSpPr>
        <p:spPr>
          <a:xfrm>
            <a:off x="4689475" y="477838"/>
            <a:ext cx="723900" cy="609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" name="Heart 56"/>
          <p:cNvSpPr/>
          <p:nvPr/>
        </p:nvSpPr>
        <p:spPr>
          <a:xfrm>
            <a:off x="3414713" y="2673350"/>
            <a:ext cx="504825" cy="39211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Heart 57"/>
          <p:cNvSpPr/>
          <p:nvPr/>
        </p:nvSpPr>
        <p:spPr>
          <a:xfrm>
            <a:off x="8496300" y="3200400"/>
            <a:ext cx="495300" cy="4191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Heart 58"/>
          <p:cNvSpPr/>
          <p:nvPr/>
        </p:nvSpPr>
        <p:spPr>
          <a:xfrm>
            <a:off x="8610600" y="2297113"/>
            <a:ext cx="381000" cy="36988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Heart 59"/>
          <p:cNvSpPr/>
          <p:nvPr/>
        </p:nvSpPr>
        <p:spPr>
          <a:xfrm>
            <a:off x="6858000" y="3200400"/>
            <a:ext cx="574675" cy="5524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Heart 60"/>
          <p:cNvSpPr/>
          <p:nvPr/>
        </p:nvSpPr>
        <p:spPr>
          <a:xfrm>
            <a:off x="3128963" y="3352800"/>
            <a:ext cx="285750" cy="2667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Heart 61"/>
          <p:cNvSpPr/>
          <p:nvPr/>
        </p:nvSpPr>
        <p:spPr>
          <a:xfrm>
            <a:off x="4162425" y="3065463"/>
            <a:ext cx="276225" cy="28733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Heart 62"/>
          <p:cNvSpPr/>
          <p:nvPr/>
        </p:nvSpPr>
        <p:spPr>
          <a:xfrm>
            <a:off x="5314950" y="3352800"/>
            <a:ext cx="247650" cy="2667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Heart 63"/>
          <p:cNvSpPr/>
          <p:nvPr/>
        </p:nvSpPr>
        <p:spPr>
          <a:xfrm>
            <a:off x="7966075" y="3476625"/>
            <a:ext cx="187325" cy="2571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5" name="Heart 64"/>
          <p:cNvSpPr/>
          <p:nvPr/>
        </p:nvSpPr>
        <p:spPr>
          <a:xfrm>
            <a:off x="8610600" y="1619250"/>
            <a:ext cx="381000" cy="304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Heart 65"/>
          <p:cNvSpPr/>
          <p:nvPr/>
        </p:nvSpPr>
        <p:spPr>
          <a:xfrm>
            <a:off x="228600" y="2533650"/>
            <a:ext cx="409575" cy="4191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Heart 66"/>
          <p:cNvSpPr/>
          <p:nvPr/>
        </p:nvSpPr>
        <p:spPr>
          <a:xfrm>
            <a:off x="228600" y="3409950"/>
            <a:ext cx="304800" cy="3238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Heart 67"/>
          <p:cNvSpPr/>
          <p:nvPr/>
        </p:nvSpPr>
        <p:spPr>
          <a:xfrm>
            <a:off x="361950" y="4171950"/>
            <a:ext cx="276225" cy="2476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Heart 68"/>
          <p:cNvSpPr/>
          <p:nvPr/>
        </p:nvSpPr>
        <p:spPr>
          <a:xfrm>
            <a:off x="228600" y="4800600"/>
            <a:ext cx="204788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Heart 69"/>
          <p:cNvSpPr/>
          <p:nvPr/>
        </p:nvSpPr>
        <p:spPr>
          <a:xfrm>
            <a:off x="433388" y="5334000"/>
            <a:ext cx="204787" cy="1714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Heart 70"/>
          <p:cNvSpPr/>
          <p:nvPr/>
        </p:nvSpPr>
        <p:spPr>
          <a:xfrm>
            <a:off x="152400" y="5791200"/>
            <a:ext cx="1778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Heart 71"/>
          <p:cNvSpPr/>
          <p:nvPr/>
        </p:nvSpPr>
        <p:spPr>
          <a:xfrm>
            <a:off x="638175" y="6019800"/>
            <a:ext cx="276225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Heart 72"/>
          <p:cNvSpPr/>
          <p:nvPr/>
        </p:nvSpPr>
        <p:spPr>
          <a:xfrm>
            <a:off x="330200" y="6400800"/>
            <a:ext cx="204788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Heart 73"/>
          <p:cNvSpPr/>
          <p:nvPr/>
        </p:nvSpPr>
        <p:spPr>
          <a:xfrm>
            <a:off x="3055938" y="6553200"/>
            <a:ext cx="233362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Heart 74"/>
          <p:cNvSpPr/>
          <p:nvPr/>
        </p:nvSpPr>
        <p:spPr>
          <a:xfrm>
            <a:off x="2312988" y="6515100"/>
            <a:ext cx="228600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Heart 75"/>
          <p:cNvSpPr/>
          <p:nvPr/>
        </p:nvSpPr>
        <p:spPr>
          <a:xfrm>
            <a:off x="1238250" y="6553200"/>
            <a:ext cx="17145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Heart 76"/>
          <p:cNvSpPr/>
          <p:nvPr/>
        </p:nvSpPr>
        <p:spPr>
          <a:xfrm>
            <a:off x="638175" y="6553200"/>
            <a:ext cx="276225" cy="190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Heart 77"/>
          <p:cNvSpPr/>
          <p:nvPr/>
        </p:nvSpPr>
        <p:spPr>
          <a:xfrm>
            <a:off x="1790700" y="6553200"/>
            <a:ext cx="1905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Heart 78"/>
          <p:cNvSpPr/>
          <p:nvPr/>
        </p:nvSpPr>
        <p:spPr>
          <a:xfrm>
            <a:off x="3886200" y="6553200"/>
            <a:ext cx="276225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Heart 79"/>
          <p:cNvSpPr/>
          <p:nvPr/>
        </p:nvSpPr>
        <p:spPr>
          <a:xfrm>
            <a:off x="3505200" y="6324600"/>
            <a:ext cx="161925" cy="190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Heart 80"/>
          <p:cNvSpPr/>
          <p:nvPr/>
        </p:nvSpPr>
        <p:spPr>
          <a:xfrm>
            <a:off x="3055938" y="5940425"/>
            <a:ext cx="233362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Heart 81"/>
          <p:cNvSpPr/>
          <p:nvPr/>
        </p:nvSpPr>
        <p:spPr>
          <a:xfrm>
            <a:off x="3173413" y="5334000"/>
            <a:ext cx="241300" cy="2667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Heart 82"/>
          <p:cNvSpPr/>
          <p:nvPr/>
        </p:nvSpPr>
        <p:spPr>
          <a:xfrm>
            <a:off x="3055938" y="4724400"/>
            <a:ext cx="238125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Heart 83"/>
          <p:cNvSpPr/>
          <p:nvPr/>
        </p:nvSpPr>
        <p:spPr>
          <a:xfrm>
            <a:off x="3271838" y="4038600"/>
            <a:ext cx="314325" cy="2667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Heart 84"/>
          <p:cNvSpPr/>
          <p:nvPr/>
        </p:nvSpPr>
        <p:spPr>
          <a:xfrm>
            <a:off x="3667125" y="3619500"/>
            <a:ext cx="357188" cy="2667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Heart 85"/>
          <p:cNvSpPr/>
          <p:nvPr/>
        </p:nvSpPr>
        <p:spPr>
          <a:xfrm>
            <a:off x="4648200" y="3733800"/>
            <a:ext cx="304800" cy="2952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Heart 86"/>
          <p:cNvSpPr/>
          <p:nvPr/>
        </p:nvSpPr>
        <p:spPr>
          <a:xfrm>
            <a:off x="6153150" y="3733800"/>
            <a:ext cx="352425" cy="2952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Heart 87"/>
          <p:cNvSpPr/>
          <p:nvPr/>
        </p:nvSpPr>
        <p:spPr>
          <a:xfrm>
            <a:off x="4162425" y="4295775"/>
            <a:ext cx="276225" cy="2000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Heart 88"/>
          <p:cNvSpPr/>
          <p:nvPr/>
        </p:nvSpPr>
        <p:spPr>
          <a:xfrm>
            <a:off x="5391150" y="4171950"/>
            <a:ext cx="285750" cy="22383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Heart 89"/>
          <p:cNvSpPr/>
          <p:nvPr/>
        </p:nvSpPr>
        <p:spPr>
          <a:xfrm>
            <a:off x="6858000" y="4191000"/>
            <a:ext cx="287338" cy="20478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Heart 90"/>
          <p:cNvSpPr/>
          <p:nvPr/>
        </p:nvSpPr>
        <p:spPr>
          <a:xfrm>
            <a:off x="8305800" y="4191000"/>
            <a:ext cx="304800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Heart 91"/>
          <p:cNvSpPr/>
          <p:nvPr/>
        </p:nvSpPr>
        <p:spPr>
          <a:xfrm>
            <a:off x="7505700" y="3886200"/>
            <a:ext cx="193675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Heart 92"/>
          <p:cNvSpPr/>
          <p:nvPr/>
        </p:nvSpPr>
        <p:spPr>
          <a:xfrm>
            <a:off x="6019800" y="4395788"/>
            <a:ext cx="309563" cy="23653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Heart 93"/>
          <p:cNvSpPr/>
          <p:nvPr/>
        </p:nvSpPr>
        <p:spPr>
          <a:xfrm>
            <a:off x="4800600" y="4487863"/>
            <a:ext cx="228600" cy="2667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Heart 94"/>
          <p:cNvSpPr/>
          <p:nvPr/>
        </p:nvSpPr>
        <p:spPr>
          <a:xfrm>
            <a:off x="3667125" y="4572000"/>
            <a:ext cx="252413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Heart 95"/>
          <p:cNvSpPr/>
          <p:nvPr/>
        </p:nvSpPr>
        <p:spPr>
          <a:xfrm>
            <a:off x="7602538" y="4495800"/>
            <a:ext cx="246062" cy="190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Heart 96"/>
          <p:cNvSpPr/>
          <p:nvPr/>
        </p:nvSpPr>
        <p:spPr>
          <a:xfrm>
            <a:off x="8610600" y="4632325"/>
            <a:ext cx="381000" cy="1682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Heart 97"/>
          <p:cNvSpPr/>
          <p:nvPr/>
        </p:nvSpPr>
        <p:spPr>
          <a:xfrm>
            <a:off x="4267200" y="4914900"/>
            <a:ext cx="171450" cy="190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Heart 98"/>
          <p:cNvSpPr/>
          <p:nvPr/>
        </p:nvSpPr>
        <p:spPr>
          <a:xfrm>
            <a:off x="5391150" y="4800600"/>
            <a:ext cx="285750" cy="2095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Heart 99"/>
          <p:cNvSpPr/>
          <p:nvPr/>
        </p:nvSpPr>
        <p:spPr>
          <a:xfrm>
            <a:off x="6505575" y="4800600"/>
            <a:ext cx="352425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Heart 100"/>
          <p:cNvSpPr/>
          <p:nvPr/>
        </p:nvSpPr>
        <p:spPr>
          <a:xfrm>
            <a:off x="8153400" y="4953000"/>
            <a:ext cx="1524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Heart 101"/>
          <p:cNvSpPr/>
          <p:nvPr/>
        </p:nvSpPr>
        <p:spPr>
          <a:xfrm>
            <a:off x="3667125" y="5181600"/>
            <a:ext cx="179388" cy="2381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Heart 102"/>
          <p:cNvSpPr/>
          <p:nvPr/>
        </p:nvSpPr>
        <p:spPr>
          <a:xfrm>
            <a:off x="3756025" y="5867400"/>
            <a:ext cx="163513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Heart 103"/>
          <p:cNvSpPr/>
          <p:nvPr/>
        </p:nvSpPr>
        <p:spPr>
          <a:xfrm>
            <a:off x="4648200" y="5105400"/>
            <a:ext cx="152400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Heart 104"/>
          <p:cNvSpPr/>
          <p:nvPr/>
        </p:nvSpPr>
        <p:spPr>
          <a:xfrm>
            <a:off x="5905500" y="5105400"/>
            <a:ext cx="268288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Heart 105"/>
          <p:cNvSpPr/>
          <p:nvPr/>
        </p:nvSpPr>
        <p:spPr>
          <a:xfrm>
            <a:off x="4162425" y="5657850"/>
            <a:ext cx="190500" cy="1333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Heart 106"/>
          <p:cNvSpPr/>
          <p:nvPr/>
        </p:nvSpPr>
        <p:spPr>
          <a:xfrm>
            <a:off x="7162800" y="5029200"/>
            <a:ext cx="269875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Heart 107"/>
          <p:cNvSpPr/>
          <p:nvPr/>
        </p:nvSpPr>
        <p:spPr>
          <a:xfrm>
            <a:off x="5105400" y="5334000"/>
            <a:ext cx="28575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Heart 108"/>
          <p:cNvSpPr/>
          <p:nvPr/>
        </p:nvSpPr>
        <p:spPr>
          <a:xfrm>
            <a:off x="7726363" y="5410200"/>
            <a:ext cx="239712" cy="190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Heart 109"/>
          <p:cNvSpPr/>
          <p:nvPr/>
        </p:nvSpPr>
        <p:spPr>
          <a:xfrm>
            <a:off x="8610600" y="5419725"/>
            <a:ext cx="228600" cy="2381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Heart 110"/>
          <p:cNvSpPr/>
          <p:nvPr/>
        </p:nvSpPr>
        <p:spPr>
          <a:xfrm>
            <a:off x="4800600" y="5724525"/>
            <a:ext cx="228600" cy="1428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Heart 111"/>
          <p:cNvSpPr/>
          <p:nvPr/>
        </p:nvSpPr>
        <p:spPr>
          <a:xfrm>
            <a:off x="4162425" y="6172200"/>
            <a:ext cx="276225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Heart 112"/>
          <p:cNvSpPr/>
          <p:nvPr/>
        </p:nvSpPr>
        <p:spPr>
          <a:xfrm>
            <a:off x="5676900" y="5600700"/>
            <a:ext cx="228600" cy="19526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Heart 113"/>
          <p:cNvSpPr/>
          <p:nvPr/>
        </p:nvSpPr>
        <p:spPr>
          <a:xfrm>
            <a:off x="5105400" y="6169025"/>
            <a:ext cx="209550" cy="1555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Heart 114"/>
          <p:cNvSpPr/>
          <p:nvPr/>
        </p:nvSpPr>
        <p:spPr>
          <a:xfrm>
            <a:off x="4648200" y="6629400"/>
            <a:ext cx="1524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Heart 115"/>
          <p:cNvSpPr/>
          <p:nvPr/>
        </p:nvSpPr>
        <p:spPr>
          <a:xfrm>
            <a:off x="6505575" y="5419725"/>
            <a:ext cx="352425" cy="2381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Heart 116"/>
          <p:cNvSpPr/>
          <p:nvPr/>
        </p:nvSpPr>
        <p:spPr>
          <a:xfrm>
            <a:off x="7186613" y="5724525"/>
            <a:ext cx="342900" cy="2413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Heart 117"/>
          <p:cNvSpPr/>
          <p:nvPr/>
        </p:nvSpPr>
        <p:spPr>
          <a:xfrm>
            <a:off x="6040438" y="6054725"/>
            <a:ext cx="133350" cy="1174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Heart 118"/>
          <p:cNvSpPr/>
          <p:nvPr/>
        </p:nvSpPr>
        <p:spPr>
          <a:xfrm>
            <a:off x="5534025" y="6419850"/>
            <a:ext cx="142875" cy="1333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Heart 119"/>
          <p:cNvSpPr/>
          <p:nvPr/>
        </p:nvSpPr>
        <p:spPr>
          <a:xfrm>
            <a:off x="6681788" y="6054725"/>
            <a:ext cx="176212" cy="1936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1" name="Heart 120"/>
          <p:cNvSpPr/>
          <p:nvPr/>
        </p:nvSpPr>
        <p:spPr>
          <a:xfrm>
            <a:off x="8229600" y="5940425"/>
            <a:ext cx="228600" cy="1555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Heart 121"/>
          <p:cNvSpPr/>
          <p:nvPr/>
        </p:nvSpPr>
        <p:spPr>
          <a:xfrm>
            <a:off x="7505700" y="6246813"/>
            <a:ext cx="220663" cy="15398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Heart 122"/>
          <p:cNvSpPr/>
          <p:nvPr/>
        </p:nvSpPr>
        <p:spPr>
          <a:xfrm>
            <a:off x="6329363" y="6486525"/>
            <a:ext cx="176212" cy="1619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4" name="Heart 123"/>
          <p:cNvSpPr/>
          <p:nvPr/>
        </p:nvSpPr>
        <p:spPr>
          <a:xfrm>
            <a:off x="7966075" y="6324600"/>
            <a:ext cx="187325" cy="190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Heart 124"/>
          <p:cNvSpPr/>
          <p:nvPr/>
        </p:nvSpPr>
        <p:spPr>
          <a:xfrm>
            <a:off x="8610600" y="6286500"/>
            <a:ext cx="190500" cy="190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Heart 125"/>
          <p:cNvSpPr/>
          <p:nvPr/>
        </p:nvSpPr>
        <p:spPr>
          <a:xfrm>
            <a:off x="7002463" y="6515100"/>
            <a:ext cx="184150" cy="1143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Heart 126"/>
          <p:cNvSpPr/>
          <p:nvPr/>
        </p:nvSpPr>
        <p:spPr>
          <a:xfrm>
            <a:off x="5534025" y="2438400"/>
            <a:ext cx="257175" cy="2349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8" name="Heart 127"/>
          <p:cNvSpPr/>
          <p:nvPr/>
        </p:nvSpPr>
        <p:spPr>
          <a:xfrm>
            <a:off x="6986588" y="2743200"/>
            <a:ext cx="200025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9" name="Heart 128"/>
          <p:cNvSpPr/>
          <p:nvPr/>
        </p:nvSpPr>
        <p:spPr>
          <a:xfrm>
            <a:off x="8343900" y="2743200"/>
            <a:ext cx="266700" cy="32226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0" name="Heart 129"/>
          <p:cNvSpPr/>
          <p:nvPr/>
        </p:nvSpPr>
        <p:spPr>
          <a:xfrm>
            <a:off x="4800600" y="2133600"/>
            <a:ext cx="228600" cy="16351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Heart 130"/>
          <p:cNvSpPr/>
          <p:nvPr/>
        </p:nvSpPr>
        <p:spPr>
          <a:xfrm>
            <a:off x="5905500" y="2133600"/>
            <a:ext cx="201613" cy="16351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Heart 131"/>
          <p:cNvSpPr/>
          <p:nvPr/>
        </p:nvSpPr>
        <p:spPr>
          <a:xfrm>
            <a:off x="1066800" y="1695450"/>
            <a:ext cx="171450" cy="1333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Heart 132"/>
          <p:cNvSpPr/>
          <p:nvPr/>
        </p:nvSpPr>
        <p:spPr>
          <a:xfrm>
            <a:off x="2209800" y="1771650"/>
            <a:ext cx="3048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Heart 133"/>
          <p:cNvSpPr/>
          <p:nvPr/>
        </p:nvSpPr>
        <p:spPr>
          <a:xfrm>
            <a:off x="7297738" y="2297113"/>
            <a:ext cx="134937" cy="1841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Heart 134"/>
          <p:cNvSpPr/>
          <p:nvPr/>
        </p:nvSpPr>
        <p:spPr>
          <a:xfrm>
            <a:off x="7094538" y="6172200"/>
            <a:ext cx="92075" cy="1143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Heart 135"/>
          <p:cNvSpPr/>
          <p:nvPr/>
        </p:nvSpPr>
        <p:spPr>
          <a:xfrm>
            <a:off x="5438775" y="5965825"/>
            <a:ext cx="166688" cy="14763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Heart 136"/>
          <p:cNvSpPr/>
          <p:nvPr/>
        </p:nvSpPr>
        <p:spPr>
          <a:xfrm>
            <a:off x="5105400" y="6572250"/>
            <a:ext cx="142875" cy="1333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8" name="Heart 137"/>
          <p:cNvSpPr/>
          <p:nvPr/>
        </p:nvSpPr>
        <p:spPr>
          <a:xfrm>
            <a:off x="4648200" y="6096000"/>
            <a:ext cx="152400" cy="1333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Heart 138"/>
          <p:cNvSpPr/>
          <p:nvPr/>
        </p:nvSpPr>
        <p:spPr>
          <a:xfrm>
            <a:off x="7848600" y="5867400"/>
            <a:ext cx="117475" cy="15081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0" name="Heart 139"/>
          <p:cNvSpPr/>
          <p:nvPr/>
        </p:nvSpPr>
        <p:spPr>
          <a:xfrm>
            <a:off x="5905500" y="6553200"/>
            <a:ext cx="1016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Heart 140"/>
          <p:cNvSpPr/>
          <p:nvPr/>
        </p:nvSpPr>
        <p:spPr>
          <a:xfrm>
            <a:off x="6329363" y="5724525"/>
            <a:ext cx="176212" cy="1428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2" name="Heart 141"/>
          <p:cNvSpPr/>
          <p:nvPr/>
        </p:nvSpPr>
        <p:spPr>
          <a:xfrm>
            <a:off x="7620000" y="6629400"/>
            <a:ext cx="2286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" name="Heart 142"/>
          <p:cNvSpPr/>
          <p:nvPr/>
        </p:nvSpPr>
        <p:spPr>
          <a:xfrm>
            <a:off x="8343900" y="6572250"/>
            <a:ext cx="133350" cy="1714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Heart 143"/>
          <p:cNvSpPr/>
          <p:nvPr/>
        </p:nvSpPr>
        <p:spPr>
          <a:xfrm>
            <a:off x="8743950" y="5867400"/>
            <a:ext cx="9525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Heart 144"/>
          <p:cNvSpPr/>
          <p:nvPr/>
        </p:nvSpPr>
        <p:spPr>
          <a:xfrm>
            <a:off x="8153400" y="5410200"/>
            <a:ext cx="190500" cy="952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6" name="Heart 145"/>
          <p:cNvSpPr/>
          <p:nvPr/>
        </p:nvSpPr>
        <p:spPr>
          <a:xfrm>
            <a:off x="7648575" y="4886325"/>
            <a:ext cx="228600" cy="1333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Heart 146"/>
          <p:cNvSpPr/>
          <p:nvPr/>
        </p:nvSpPr>
        <p:spPr>
          <a:xfrm>
            <a:off x="8705850" y="5181600"/>
            <a:ext cx="133350" cy="11906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8" name="Heart 147"/>
          <p:cNvSpPr/>
          <p:nvPr/>
        </p:nvSpPr>
        <p:spPr>
          <a:xfrm>
            <a:off x="7094538" y="4686300"/>
            <a:ext cx="203200" cy="1143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9" name="Heart 148"/>
          <p:cNvSpPr/>
          <p:nvPr/>
        </p:nvSpPr>
        <p:spPr>
          <a:xfrm>
            <a:off x="8153400" y="4495800"/>
            <a:ext cx="190500" cy="1365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0" name="Heart 149"/>
          <p:cNvSpPr/>
          <p:nvPr/>
        </p:nvSpPr>
        <p:spPr>
          <a:xfrm>
            <a:off x="7907338" y="4038600"/>
            <a:ext cx="152400" cy="1333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1" name="Heart 150"/>
          <p:cNvSpPr/>
          <p:nvPr/>
        </p:nvSpPr>
        <p:spPr>
          <a:xfrm>
            <a:off x="5662613" y="3886200"/>
            <a:ext cx="242887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2" name="Heart 151"/>
          <p:cNvSpPr/>
          <p:nvPr/>
        </p:nvSpPr>
        <p:spPr>
          <a:xfrm>
            <a:off x="8610600" y="3881438"/>
            <a:ext cx="228600" cy="14763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" name="Heart 152"/>
          <p:cNvSpPr/>
          <p:nvPr/>
        </p:nvSpPr>
        <p:spPr>
          <a:xfrm>
            <a:off x="4257675" y="3954463"/>
            <a:ext cx="180975" cy="15081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" name="Heart 153"/>
          <p:cNvSpPr/>
          <p:nvPr/>
        </p:nvSpPr>
        <p:spPr>
          <a:xfrm>
            <a:off x="4841875" y="3238500"/>
            <a:ext cx="228600" cy="26828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5" name="Heart 154"/>
          <p:cNvSpPr/>
          <p:nvPr/>
        </p:nvSpPr>
        <p:spPr>
          <a:xfrm>
            <a:off x="6416675" y="3352800"/>
            <a:ext cx="265113" cy="2190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6" name="Heart 155"/>
          <p:cNvSpPr/>
          <p:nvPr/>
        </p:nvSpPr>
        <p:spPr>
          <a:xfrm>
            <a:off x="5676900" y="3200400"/>
            <a:ext cx="228600" cy="152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7" name="Heart 156"/>
          <p:cNvSpPr/>
          <p:nvPr/>
        </p:nvSpPr>
        <p:spPr>
          <a:xfrm>
            <a:off x="5314950" y="2895600"/>
            <a:ext cx="206375" cy="16986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8" name="Heart 157"/>
          <p:cNvSpPr/>
          <p:nvPr/>
        </p:nvSpPr>
        <p:spPr>
          <a:xfrm>
            <a:off x="5176838" y="3954463"/>
            <a:ext cx="138112" cy="15081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9" name="Heart 158"/>
          <p:cNvSpPr/>
          <p:nvPr/>
        </p:nvSpPr>
        <p:spPr>
          <a:xfrm>
            <a:off x="6416675" y="4191000"/>
            <a:ext cx="133350" cy="1143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0" name="Heart 159"/>
          <p:cNvSpPr/>
          <p:nvPr/>
        </p:nvSpPr>
        <p:spPr>
          <a:xfrm>
            <a:off x="819150" y="146050"/>
            <a:ext cx="4953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1" name="Heart 160"/>
          <p:cNvSpPr/>
          <p:nvPr/>
        </p:nvSpPr>
        <p:spPr>
          <a:xfrm>
            <a:off x="3048000" y="495300"/>
            <a:ext cx="619125" cy="4953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2" name="Heart 161"/>
          <p:cNvSpPr/>
          <p:nvPr/>
        </p:nvSpPr>
        <p:spPr>
          <a:xfrm>
            <a:off x="6311900" y="536575"/>
            <a:ext cx="600075" cy="4921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" name="Heart 162"/>
          <p:cNvSpPr/>
          <p:nvPr/>
        </p:nvSpPr>
        <p:spPr>
          <a:xfrm>
            <a:off x="7077075" y="80963"/>
            <a:ext cx="609600" cy="571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Heart 163"/>
          <p:cNvSpPr/>
          <p:nvPr/>
        </p:nvSpPr>
        <p:spPr>
          <a:xfrm>
            <a:off x="8153400" y="1371600"/>
            <a:ext cx="304800" cy="24765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Proiect</a:t>
            </a:r>
            <a:r>
              <a:rPr lang="en-US" sz="3200" dirty="0" smtClean="0"/>
              <a:t> </a:t>
            </a:r>
            <a:r>
              <a:rPr lang="en-US" sz="3200" dirty="0" err="1" smtClean="0"/>
              <a:t>realizat</a:t>
            </a:r>
            <a:r>
              <a:rPr lang="en-US" sz="3200" dirty="0" smtClean="0"/>
              <a:t> de :</a:t>
            </a:r>
            <a:br>
              <a:rPr lang="en-US" sz="3200" dirty="0" smtClean="0"/>
            </a:br>
            <a:r>
              <a:rPr lang="en-US" sz="3600" dirty="0" err="1" smtClean="0"/>
              <a:t>Mihalache</a:t>
            </a:r>
            <a:r>
              <a:rPr lang="en-US" sz="3600" dirty="0" smtClean="0"/>
              <a:t> Ana-Maria </a:t>
            </a:r>
            <a:r>
              <a:rPr lang="en-US" sz="3600" dirty="0" err="1" smtClean="0"/>
              <a:t>clasa</a:t>
            </a:r>
            <a:r>
              <a:rPr lang="en-US" sz="3600" dirty="0" smtClean="0"/>
              <a:t> XI-C</a:t>
            </a:r>
            <a:endParaRPr lang="ro-RO" sz="3600" dirty="0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3453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7" name="Picture 3" descr="C:\Users\Ana\Downloads\Verighe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825050"/>
            <a:ext cx="1045335" cy="78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46" name="Picture 2" descr="C:\Users\Ana\Downloads\Conferinta-internationala-de-Stiinta-si-Tehnolog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135" y="2590800"/>
            <a:ext cx="2046506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590800"/>
            <a:ext cx="7086600" cy="3451225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In 1941 </a:t>
            </a:r>
            <a:r>
              <a:rPr lang="en-US" sz="3600" dirty="0" err="1" smtClean="0">
                <a:solidFill>
                  <a:srgbClr val="FF0000"/>
                </a:solidFill>
              </a:rPr>
              <a:t>si</a:t>
            </a:r>
            <a:r>
              <a:rPr lang="en-US" sz="3600" dirty="0" smtClean="0">
                <a:solidFill>
                  <a:srgbClr val="FF0000"/>
                </a:solidFill>
              </a:rPr>
              <a:t>-a </a:t>
            </a:r>
            <a:r>
              <a:rPr lang="en-US" sz="3600" dirty="0" err="1" smtClean="0">
                <a:solidFill>
                  <a:srgbClr val="FF0000"/>
                </a:solidFill>
              </a:rPr>
              <a:t>luat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licenta</a:t>
            </a:r>
            <a:r>
              <a:rPr lang="en-US" sz="3600" dirty="0" smtClean="0">
                <a:solidFill>
                  <a:srgbClr val="FF0000"/>
                </a:solidFill>
              </a:rPr>
              <a:t> in </a:t>
            </a:r>
            <a:r>
              <a:rPr lang="en-US" sz="3600" dirty="0" err="1" smtClean="0">
                <a:solidFill>
                  <a:srgbClr val="FF0000"/>
                </a:solidFill>
              </a:rPr>
              <a:t>stiinte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(bachelor of science) la </a:t>
            </a:r>
            <a:r>
              <a:rPr lang="en-US" sz="3600" dirty="0" err="1">
                <a:solidFill>
                  <a:srgbClr val="FF0000"/>
                </a:solidFill>
              </a:rPr>
              <a:t>U</a:t>
            </a:r>
            <a:r>
              <a:rPr lang="en-US" sz="3600" dirty="0" err="1" smtClean="0">
                <a:solidFill>
                  <a:srgbClr val="FF0000"/>
                </a:solidFill>
              </a:rPr>
              <a:t>niversitatea</a:t>
            </a:r>
            <a:r>
              <a:rPr lang="en-US" sz="3600" dirty="0" smtClean="0">
                <a:solidFill>
                  <a:srgbClr val="FF0000"/>
                </a:solidFill>
              </a:rPr>
              <a:t> din Texas, </a:t>
            </a:r>
            <a:r>
              <a:rPr lang="en-US" sz="3600" dirty="0" err="1" smtClean="0">
                <a:solidFill>
                  <a:srgbClr val="FF0000"/>
                </a:solidFill>
              </a:rPr>
              <a:t>unde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</a:t>
            </a:r>
            <a:r>
              <a:rPr lang="en-US" sz="3600" dirty="0" smtClean="0">
                <a:solidFill>
                  <a:srgbClr val="FF0000"/>
                </a:solidFill>
              </a:rPr>
              <a:t>-a </a:t>
            </a:r>
            <a:r>
              <a:rPr lang="en-US" sz="3600" dirty="0" err="1" smtClean="0">
                <a:solidFill>
                  <a:srgbClr val="FF0000"/>
                </a:solidFill>
              </a:rPr>
              <a:t>si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cunoscut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sotia</a:t>
            </a:r>
            <a:r>
              <a:rPr lang="en-US" sz="3600" dirty="0" smtClean="0">
                <a:solidFill>
                  <a:srgbClr val="FF0000"/>
                </a:solidFill>
              </a:rPr>
              <a:t>, Alice cu care s-a </a:t>
            </a:r>
            <a:r>
              <a:rPr lang="en-US" sz="3600" dirty="0" err="1" smtClean="0">
                <a:solidFill>
                  <a:srgbClr val="FF0000"/>
                </a:solidFill>
              </a:rPr>
              <a:t>casatorit</a:t>
            </a:r>
            <a:r>
              <a:rPr lang="en-US" sz="3600" dirty="0" smtClean="0">
                <a:solidFill>
                  <a:srgbClr val="FF0000"/>
                </a:solidFill>
              </a:rPr>
              <a:t> un an </a:t>
            </a:r>
            <a:r>
              <a:rPr lang="en-US" sz="3600" dirty="0" err="1" smtClean="0">
                <a:solidFill>
                  <a:srgbClr val="FF0000"/>
                </a:solidFill>
              </a:rPr>
              <a:t>mai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tarziu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Despre</a:t>
            </a:r>
            <a:r>
              <a:rPr lang="en-US" dirty="0" smtClean="0">
                <a:solidFill>
                  <a:srgbClr val="FF0000"/>
                </a:solidFill>
              </a:rPr>
              <a:t> Robert Clay Prim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3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In 1949 </a:t>
            </a:r>
            <a:r>
              <a:rPr lang="en-US" sz="3600" dirty="0" err="1" smtClean="0">
                <a:solidFill>
                  <a:srgbClr val="FFC000"/>
                </a:solidFill>
              </a:rPr>
              <a:t>si</a:t>
            </a:r>
            <a:r>
              <a:rPr lang="en-US" sz="3600" dirty="0" smtClean="0">
                <a:solidFill>
                  <a:srgbClr val="FFC000"/>
                </a:solidFill>
              </a:rPr>
              <a:t>-a </a:t>
            </a:r>
            <a:r>
              <a:rPr lang="en-US" sz="3600" dirty="0" err="1" smtClean="0">
                <a:solidFill>
                  <a:srgbClr val="FFC000"/>
                </a:solidFill>
              </a:rPr>
              <a:t>luat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doctoratul</a:t>
            </a:r>
            <a:r>
              <a:rPr lang="en-US" sz="3600" dirty="0" smtClean="0">
                <a:solidFill>
                  <a:srgbClr val="FFC000"/>
                </a:solidFill>
              </a:rPr>
              <a:t> in </a:t>
            </a:r>
            <a:r>
              <a:rPr lang="en-US" sz="3600" dirty="0" err="1" smtClean="0">
                <a:solidFill>
                  <a:srgbClr val="FFC000"/>
                </a:solidFill>
              </a:rPr>
              <a:t>matematica</a:t>
            </a:r>
            <a:r>
              <a:rPr lang="en-US" sz="3600" dirty="0" smtClean="0">
                <a:solidFill>
                  <a:srgbClr val="FFC000"/>
                </a:solidFill>
              </a:rPr>
              <a:t> la </a:t>
            </a:r>
            <a:r>
              <a:rPr lang="en-US" sz="3600" dirty="0" err="1" smtClean="0">
                <a:solidFill>
                  <a:srgbClr val="FFC000"/>
                </a:solidFill>
              </a:rPr>
              <a:t>Universitatea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Princeton,unde</a:t>
            </a:r>
            <a:r>
              <a:rPr lang="en-US" sz="3600" dirty="0" smtClean="0">
                <a:solidFill>
                  <a:srgbClr val="FFC000"/>
                </a:solidFill>
              </a:rPr>
              <a:t> a </a:t>
            </a:r>
            <a:r>
              <a:rPr lang="en-US" sz="3600" dirty="0" err="1" smtClean="0">
                <a:solidFill>
                  <a:srgbClr val="FFC000"/>
                </a:solidFill>
              </a:rPr>
              <a:t>si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lucrat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ca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asociat</a:t>
            </a:r>
            <a:r>
              <a:rPr lang="en-US" sz="3600" dirty="0" smtClean="0">
                <a:solidFill>
                  <a:srgbClr val="FFC000"/>
                </a:solidFill>
              </a:rPr>
              <a:t> in </a:t>
            </a:r>
            <a:r>
              <a:rPr lang="en-US" sz="3600" dirty="0" err="1" smtClean="0">
                <a:solidFill>
                  <a:srgbClr val="FFC000"/>
                </a:solidFill>
              </a:rPr>
              <a:t>cercetari</a:t>
            </a:r>
            <a:r>
              <a:rPr lang="en-US" sz="3600" dirty="0" smtClean="0">
                <a:solidFill>
                  <a:srgbClr val="FFC000"/>
                </a:solidFill>
              </a:rPr>
              <a:t> din 1948 </a:t>
            </a:r>
            <a:r>
              <a:rPr lang="en-US" sz="3600" dirty="0" err="1" smtClean="0">
                <a:solidFill>
                  <a:srgbClr val="FFC000"/>
                </a:solidFill>
              </a:rPr>
              <a:t>pana</a:t>
            </a:r>
            <a:r>
              <a:rPr lang="en-US" sz="3600" dirty="0" smtClean="0">
                <a:solidFill>
                  <a:srgbClr val="FFC000"/>
                </a:solidFill>
              </a:rPr>
              <a:t> in 1949.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C000"/>
                </a:solidFill>
              </a:rPr>
              <a:t>Despre</a:t>
            </a:r>
            <a:r>
              <a:rPr lang="en-US" dirty="0" smtClean="0">
                <a:solidFill>
                  <a:srgbClr val="FFC000"/>
                </a:solidFill>
              </a:rPr>
              <a:t> Robert Clay Prim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58370" name="Picture 2" descr="C:\Users\Ana\Downloads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886324"/>
            <a:ext cx="23431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1" name="Picture 3" descr="C:\Users\Ana\Downloads\olimpiada_chimie_-_eprube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4823928"/>
            <a:ext cx="1219200" cy="182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3408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Despre</a:t>
            </a:r>
            <a:r>
              <a:rPr lang="en-US" dirty="0" smtClean="0"/>
              <a:t> Robert Clay Prim</a:t>
            </a:r>
            <a:endParaRPr lang="en-US" dirty="0"/>
          </a:p>
        </p:txBody>
      </p:sp>
      <p:pic>
        <p:nvPicPr>
          <p:cNvPr id="59394" name="Picture 2" descr="C:\Users\Ana\Downloads\robert-downey-jr-t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3505199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5" name="Picture 3" descr="C:\Users\Ana\Downloads\41465_535097826_7245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609088"/>
            <a:ext cx="3429000" cy="421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33799" y="3048000"/>
            <a:ext cx="16764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Error 404!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646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en-US" smtClean="0"/>
              <a:t>Conceperea algoritmului</a:t>
            </a:r>
          </a:p>
        </p:txBody>
      </p:sp>
      <p:sp>
        <p:nvSpPr>
          <p:cNvPr id="11267" name="Subtitle 4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7408863" cy="345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 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alege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vârf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de start (x);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sz="4800" dirty="0" smtClean="0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Pasul 1.</a:t>
            </a:r>
          </a:p>
        </p:txBody>
      </p:sp>
      <p:sp>
        <p:nvSpPr>
          <p:cNvPr id="8" name="Oval 7"/>
          <p:cNvSpPr/>
          <p:nvPr/>
        </p:nvSpPr>
        <p:spPr>
          <a:xfrm>
            <a:off x="5638800" y="35052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grpSp>
        <p:nvGrpSpPr>
          <p:cNvPr id="12301" name="Group 12300"/>
          <p:cNvGrpSpPr/>
          <p:nvPr/>
        </p:nvGrpSpPr>
        <p:grpSpPr>
          <a:xfrm>
            <a:off x="1447800" y="3505200"/>
            <a:ext cx="4419600" cy="3001027"/>
            <a:chOff x="1447800" y="3505200"/>
            <a:chExt cx="4419600" cy="3001027"/>
          </a:xfrm>
        </p:grpSpPr>
        <p:sp>
          <p:nvSpPr>
            <p:cNvPr id="2" name="Oval 1"/>
            <p:cNvSpPr/>
            <p:nvPr/>
          </p:nvSpPr>
          <p:spPr>
            <a:xfrm>
              <a:off x="1752600" y="3505200"/>
              <a:ext cx="457200" cy="4572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1447800" y="5105400"/>
              <a:ext cx="457200" cy="4572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3886200" y="4114800"/>
              <a:ext cx="457200" cy="4572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895600" y="5820427"/>
              <a:ext cx="457200" cy="4572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724400" y="6049027"/>
              <a:ext cx="457200" cy="4572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410200" y="5029200"/>
              <a:ext cx="457200" cy="4572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588265" y="4505045"/>
              <a:ext cx="457200" cy="4572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cxnSp>
        <p:nvCxnSpPr>
          <p:cNvPr id="12" name="Straight Connector 11"/>
          <p:cNvCxnSpPr>
            <a:stCxn id="2" idx="4"/>
            <a:endCxn id="4" idx="0"/>
          </p:cNvCxnSpPr>
          <p:nvPr/>
        </p:nvCxnSpPr>
        <p:spPr>
          <a:xfrm flipH="1">
            <a:off x="1676400" y="3962400"/>
            <a:ext cx="304800" cy="11430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6"/>
            <a:endCxn id="10" idx="3"/>
          </p:cNvCxnSpPr>
          <p:nvPr/>
        </p:nvCxnSpPr>
        <p:spPr>
          <a:xfrm flipV="1">
            <a:off x="1905000" y="4895290"/>
            <a:ext cx="750220" cy="43871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" idx="6"/>
            <a:endCxn id="5" idx="2"/>
          </p:cNvCxnSpPr>
          <p:nvPr/>
        </p:nvCxnSpPr>
        <p:spPr>
          <a:xfrm>
            <a:off x="2209800" y="3733800"/>
            <a:ext cx="1676400" cy="6096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6"/>
            <a:endCxn id="7" idx="1"/>
          </p:cNvCxnSpPr>
          <p:nvPr/>
        </p:nvCxnSpPr>
        <p:spPr>
          <a:xfrm>
            <a:off x="4343400" y="4343400"/>
            <a:ext cx="447955" cy="177258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7"/>
            <a:endCxn id="9" idx="2"/>
          </p:cNvCxnSpPr>
          <p:nvPr/>
        </p:nvCxnSpPr>
        <p:spPr>
          <a:xfrm flipV="1">
            <a:off x="5114645" y="5257800"/>
            <a:ext cx="295555" cy="85818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8" idx="2"/>
          </p:cNvCxnSpPr>
          <p:nvPr/>
        </p:nvCxnSpPr>
        <p:spPr>
          <a:xfrm flipV="1">
            <a:off x="4343400" y="3733800"/>
            <a:ext cx="1295400" cy="6096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1"/>
            <a:endCxn id="8" idx="4"/>
          </p:cNvCxnSpPr>
          <p:nvPr/>
        </p:nvCxnSpPr>
        <p:spPr>
          <a:xfrm flipV="1">
            <a:off x="5477155" y="3962400"/>
            <a:ext cx="390245" cy="113375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288" name="Straight Connector 12287"/>
          <p:cNvCxnSpPr>
            <a:stCxn id="6" idx="0"/>
            <a:endCxn id="10" idx="3"/>
          </p:cNvCxnSpPr>
          <p:nvPr/>
        </p:nvCxnSpPr>
        <p:spPr>
          <a:xfrm flipH="1" flipV="1">
            <a:off x="2655220" y="4895290"/>
            <a:ext cx="468980" cy="92513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290" name="Straight Connector 12289"/>
          <p:cNvCxnSpPr>
            <a:endCxn id="5" idx="2"/>
          </p:cNvCxnSpPr>
          <p:nvPr/>
        </p:nvCxnSpPr>
        <p:spPr>
          <a:xfrm flipV="1">
            <a:off x="3124200" y="4343400"/>
            <a:ext cx="762000" cy="147702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300" name="TextBox 12299"/>
          <p:cNvSpPr txBox="1"/>
          <p:nvPr/>
        </p:nvSpPr>
        <p:spPr>
          <a:xfrm>
            <a:off x="7205597" y="3937441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X=1</a:t>
            </a:r>
            <a:endParaRPr lang="en-US" sz="4000" dirty="0"/>
          </a:p>
        </p:txBody>
      </p:sp>
      <p:sp>
        <p:nvSpPr>
          <p:cNvPr id="12302" name="TextBox 12301"/>
          <p:cNvSpPr txBox="1"/>
          <p:nvPr/>
        </p:nvSpPr>
        <p:spPr>
          <a:xfrm>
            <a:off x="1447800" y="4505045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305" name="TextBox 12304"/>
          <p:cNvSpPr txBox="1"/>
          <p:nvPr/>
        </p:nvSpPr>
        <p:spPr>
          <a:xfrm>
            <a:off x="2165810" y="5029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2306" name="TextBox 12305"/>
          <p:cNvSpPr txBox="1"/>
          <p:nvPr/>
        </p:nvSpPr>
        <p:spPr>
          <a:xfrm>
            <a:off x="2816865" y="3733800"/>
            <a:ext cx="23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2307" name="TextBox 12306"/>
          <p:cNvSpPr txBox="1"/>
          <p:nvPr/>
        </p:nvSpPr>
        <p:spPr>
          <a:xfrm>
            <a:off x="2655220" y="5398532"/>
            <a:ext cx="277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308" name="TextBox 12307"/>
          <p:cNvSpPr txBox="1"/>
          <p:nvPr/>
        </p:nvSpPr>
        <p:spPr>
          <a:xfrm>
            <a:off x="3389856" y="4972868"/>
            <a:ext cx="230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309" name="TextBox 12308"/>
          <p:cNvSpPr txBox="1"/>
          <p:nvPr/>
        </p:nvSpPr>
        <p:spPr>
          <a:xfrm>
            <a:off x="4343400" y="5096155"/>
            <a:ext cx="22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2311" name="TextBox 12310"/>
          <p:cNvSpPr txBox="1"/>
          <p:nvPr/>
        </p:nvSpPr>
        <p:spPr>
          <a:xfrm>
            <a:off x="5262422" y="5562600"/>
            <a:ext cx="214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2312" name="TextBox 12311"/>
          <p:cNvSpPr txBox="1"/>
          <p:nvPr/>
        </p:nvSpPr>
        <p:spPr>
          <a:xfrm>
            <a:off x="5672277" y="4343400"/>
            <a:ext cx="195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2313" name="TextBox 12312"/>
          <p:cNvSpPr txBox="1"/>
          <p:nvPr/>
        </p:nvSpPr>
        <p:spPr>
          <a:xfrm>
            <a:off x="4791355" y="3733800"/>
            <a:ext cx="32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736</TotalTime>
  <Words>1329</Words>
  <Application>Microsoft Office PowerPoint</Application>
  <PresentationFormat>Expunere pe ecran (4:3)</PresentationFormat>
  <Paragraphs>398</Paragraphs>
  <Slides>46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46</vt:i4>
      </vt:variant>
    </vt:vector>
  </HeadingPairs>
  <TitlesOfParts>
    <vt:vector size="47" baseType="lpstr">
      <vt:lpstr>Waveform</vt:lpstr>
      <vt:lpstr>Algoritmul lui Prim</vt:lpstr>
      <vt:lpstr>Ce face el?</vt:lpstr>
      <vt:lpstr>Mic istoric</vt:lpstr>
      <vt:lpstr>Despre Robert Clay Prim</vt:lpstr>
      <vt:lpstr>Despre Robert Clay Prim</vt:lpstr>
      <vt:lpstr>Despre Robert Clay Prim</vt:lpstr>
      <vt:lpstr>Despre Robert Clay Prim</vt:lpstr>
      <vt:lpstr>Conceperea algoritmului</vt:lpstr>
      <vt:lpstr>Pasul 1.</vt:lpstr>
      <vt:lpstr>Pasul 1.</vt:lpstr>
      <vt:lpstr>Pasul 1.</vt:lpstr>
      <vt:lpstr>Pasul 2.</vt:lpstr>
      <vt:lpstr>Pasul 2.</vt:lpstr>
      <vt:lpstr>Pasul 2.</vt:lpstr>
      <vt:lpstr>Pasul 2.</vt:lpstr>
      <vt:lpstr>Exemplu</vt:lpstr>
      <vt:lpstr>Prezentare PowerPoint</vt:lpstr>
      <vt:lpstr>Prezentare PowerPoint</vt:lpstr>
      <vt:lpstr>Prezentare PowerPoint</vt:lpstr>
      <vt:lpstr>Observatii</vt:lpstr>
      <vt:lpstr>Observatii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Exemplu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Observatii.</vt:lpstr>
      <vt:lpstr>Observatii.</vt:lpstr>
      <vt:lpstr>Prezentare PowerPoint</vt:lpstr>
      <vt:lpstr>Prezentare PowerPoint</vt:lpstr>
      <vt:lpstr>Implementarea algoritmului in C++</vt:lpstr>
      <vt:lpstr>Prezentare PowerPoint</vt:lpstr>
      <vt:lpstr>THE END</vt:lpstr>
      <vt:lpstr>Mai multe inimioareee!</vt:lpstr>
      <vt:lpstr>Proiect realizat de : Mihalache Ana-Maria clasa XI-C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Algoritmul lui Prim</dc:title>
  <dc:creator>Ana</dc:creator>
  <cp:lastModifiedBy>Profesor</cp:lastModifiedBy>
  <cp:revision>43</cp:revision>
  <dcterms:created xsi:type="dcterms:W3CDTF">2006-08-16T00:00:00Z</dcterms:created>
  <dcterms:modified xsi:type="dcterms:W3CDTF">2013-05-13T08:22:29Z</dcterms:modified>
</cp:coreProperties>
</file>