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8" r:id="rId14"/>
    <p:sldId id="267" r:id="rId15"/>
    <p:sldId id="270" r:id="rId16"/>
    <p:sldId id="274" r:id="rId17"/>
    <p:sldId id="275" r:id="rId18"/>
    <p:sldId id="272" r:id="rId19"/>
    <p:sldId id="273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75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3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4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1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40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1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0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3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7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7243A3-55B7-4A81-B1CB-5369B8472B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75B39C4-3D07-4242-B46F-3DDF0DA5008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77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8153401" cy="1463040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>TIPURI SPECIALE DE ARBORI BINARI</a:t>
            </a:r>
            <a:endParaRPr lang="en-US" b="1" dirty="0"/>
          </a:p>
        </p:txBody>
      </p:sp>
      <p:pic>
        <p:nvPicPr>
          <p:cNvPr id="4" name="Picture 2" descr="http://www.scrigroup.com/files/informatica/algoritmi/67_poze/image0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51" y="1271778"/>
            <a:ext cx="28479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http://www.scrigroup.com/files/informatica/algoritmi/67_poze/image0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251" y="1271778"/>
            <a:ext cx="29146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9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sz="2700" b="1" dirty="0" err="1" smtClean="0"/>
              <a:t>Propr</a:t>
            </a:r>
            <a:r>
              <a:rPr lang="en-US" sz="2700" b="1" dirty="0" smtClean="0"/>
              <a:t> </a:t>
            </a:r>
            <a:r>
              <a:rPr lang="en-US" sz="2700" b="1" dirty="0"/>
              <a:t>1</a:t>
            </a:r>
            <a:r>
              <a:rPr lang="en-US" sz="2700" b="1" dirty="0" smtClean="0"/>
              <a:t>.</a:t>
            </a:r>
            <a:r>
              <a:rPr lang="en-US" sz="2700" dirty="0" smtClean="0"/>
              <a:t> </a:t>
            </a:r>
            <a:r>
              <a:rPr lang="en-US" sz="2700" dirty="0" err="1" smtClean="0"/>
              <a:t>Numarul</a:t>
            </a:r>
            <a:r>
              <a:rPr lang="en-US" sz="2700" dirty="0" smtClean="0"/>
              <a:t> maxim de </a:t>
            </a:r>
            <a:r>
              <a:rPr lang="en-US" sz="2700" dirty="0" err="1" smtClean="0"/>
              <a:t>noduri</a:t>
            </a:r>
            <a:r>
              <a:rPr lang="en-US" sz="2700" dirty="0" smtClean="0"/>
              <a:t> de </a:t>
            </a:r>
            <a:r>
              <a:rPr lang="en-US" sz="2700" dirty="0" err="1" smtClean="0"/>
              <a:t>pe</a:t>
            </a:r>
            <a:r>
              <a:rPr lang="en-US" sz="2700" dirty="0" smtClean="0"/>
              <a:t> </a:t>
            </a:r>
            <a:r>
              <a:rPr lang="en-US" sz="2700" dirty="0" err="1" smtClean="0"/>
              <a:t>nivelul</a:t>
            </a:r>
            <a:r>
              <a:rPr lang="en-US" sz="2700" dirty="0" smtClean="0"/>
              <a:t> </a:t>
            </a:r>
            <a:r>
              <a:rPr lang="en-US" sz="2700" dirty="0" err="1" smtClean="0"/>
              <a:t>i</a:t>
            </a:r>
            <a:r>
              <a:rPr lang="en-US" sz="2700" dirty="0" smtClean="0"/>
              <a:t> al </a:t>
            </a:r>
            <a:r>
              <a:rPr lang="en-US" sz="2700" dirty="0" err="1" smtClean="0"/>
              <a:t>unui</a:t>
            </a:r>
            <a:r>
              <a:rPr lang="en-US" sz="2700" dirty="0" smtClean="0"/>
              <a:t> arbore </a:t>
            </a:r>
            <a:r>
              <a:rPr lang="en-US" sz="2700" dirty="0" err="1" smtClean="0"/>
              <a:t>binar</a:t>
            </a:r>
            <a:r>
              <a:rPr lang="en-US" sz="2700" dirty="0" smtClean="0"/>
              <a:t> </a:t>
            </a:r>
            <a:r>
              <a:rPr lang="en-US" sz="2700" dirty="0" err="1" smtClean="0"/>
              <a:t>este</a:t>
            </a:r>
            <a:r>
              <a:rPr lang="en-US" sz="2700" dirty="0" smtClean="0"/>
              <a:t> 2</a:t>
            </a:r>
            <a:r>
              <a:rPr lang="en-US" sz="2700" baseline="30000" dirty="0" smtClean="0"/>
              <a:t>i</a:t>
            </a:r>
            <a:r>
              <a:rPr lang="en-US" sz="2700" dirty="0" smtClean="0"/>
              <a:t>. </a:t>
            </a:r>
            <a:r>
              <a:rPr lang="en-US" dirty="0"/>
              <a:t>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/>
              <a:t>Vom</a:t>
            </a:r>
            <a:r>
              <a:rPr lang="en-US" sz="3600" dirty="0"/>
              <a:t> </a:t>
            </a:r>
            <a:r>
              <a:rPr lang="en-US" sz="3600" dirty="0" err="1"/>
              <a:t>proceda</a:t>
            </a:r>
            <a:r>
              <a:rPr lang="en-US" sz="3600" dirty="0"/>
              <a:t> </a:t>
            </a:r>
            <a:r>
              <a:rPr lang="en-US" sz="3600" dirty="0" err="1"/>
              <a:t>prin</a:t>
            </a:r>
            <a:r>
              <a:rPr lang="en-US" sz="3600" dirty="0"/>
              <a:t> </a:t>
            </a:r>
            <a:r>
              <a:rPr lang="en-US" sz="3600" dirty="0" err="1"/>
              <a:t>inductie</a:t>
            </a:r>
            <a:r>
              <a:rPr lang="en-US" sz="3600" dirty="0"/>
              <a:t> </a:t>
            </a:r>
            <a:r>
              <a:rPr lang="en-US" sz="3600" dirty="0" err="1"/>
              <a:t>dupa</a:t>
            </a:r>
            <a:r>
              <a:rPr lang="en-US" sz="3600" dirty="0"/>
              <a:t> </a:t>
            </a:r>
            <a:r>
              <a:rPr lang="en-US" sz="3600" dirty="0" err="1"/>
              <a:t>numarul</a:t>
            </a:r>
            <a:r>
              <a:rPr lang="en-US" sz="3600" dirty="0"/>
              <a:t> </a:t>
            </a:r>
            <a:r>
              <a:rPr lang="en-US" sz="3600" dirty="0" err="1"/>
              <a:t>nivelului</a:t>
            </a:r>
            <a:r>
              <a:rPr lang="en-US" sz="3600" dirty="0"/>
              <a:t>.</a:t>
            </a:r>
          </a:p>
          <a:p>
            <a:r>
              <a:rPr lang="en-US" sz="3600" dirty="0"/>
              <a:t>P(0)      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 = 0 se </a:t>
            </a:r>
            <a:r>
              <a:rPr lang="en-US" sz="3600" dirty="0" err="1"/>
              <a:t>gaseste</a:t>
            </a:r>
            <a:r>
              <a:rPr lang="en-US" sz="3600" dirty="0"/>
              <a:t> un </a:t>
            </a:r>
            <a:r>
              <a:rPr lang="en-US" sz="3600" dirty="0" err="1"/>
              <a:t>singur</a:t>
            </a:r>
            <a:r>
              <a:rPr lang="en-US" sz="3600" dirty="0"/>
              <a:t> nod (</a:t>
            </a:r>
            <a:r>
              <a:rPr lang="en-US" sz="3600" dirty="0" err="1"/>
              <a:t>radacina</a:t>
            </a:r>
            <a:r>
              <a:rPr lang="en-US" sz="3600" dirty="0"/>
              <a:t>).</a:t>
            </a:r>
          </a:p>
          <a:p>
            <a:r>
              <a:rPr lang="en-US" sz="3600" dirty="0"/>
              <a:t>P(k)      </a:t>
            </a:r>
            <a:r>
              <a:rPr lang="en-US" sz="3600" dirty="0" err="1"/>
              <a:t>Presupunem</a:t>
            </a:r>
            <a:r>
              <a:rPr lang="en-US" sz="3600" dirty="0"/>
              <a:t> ca </a:t>
            </a:r>
            <a:r>
              <a:rPr lang="en-US" sz="3600" dirty="0" err="1"/>
              <a:t>numarul</a:t>
            </a:r>
            <a:r>
              <a:rPr lang="en-US" sz="3600" dirty="0"/>
              <a:t> maxim de </a:t>
            </a:r>
            <a:r>
              <a:rPr lang="en-US" sz="3600" dirty="0" err="1"/>
              <a:t>noduri</a:t>
            </a:r>
            <a:r>
              <a:rPr lang="en-US" sz="3600" dirty="0"/>
              <a:t> de 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 </a:t>
            </a:r>
            <a:r>
              <a:rPr lang="en-US" sz="3600" dirty="0" err="1"/>
              <a:t>este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 </a:t>
            </a:r>
            <a:r>
              <a:rPr lang="en-US" sz="3600" dirty="0" smtClean="0"/>
              <a:t>     2</a:t>
            </a:r>
            <a:r>
              <a:rPr lang="en-US" sz="3600" baseline="30000" dirty="0" smtClean="0"/>
              <a:t>k</a:t>
            </a:r>
            <a:r>
              <a:rPr lang="en-US" sz="3600" dirty="0"/>
              <a:t>.</a:t>
            </a:r>
          </a:p>
          <a:p>
            <a:r>
              <a:rPr lang="en-US" sz="3600" dirty="0"/>
              <a:t>P(k+1)  </a:t>
            </a:r>
            <a:r>
              <a:rPr lang="en-US" sz="3600" dirty="0" err="1"/>
              <a:t>Vom</a:t>
            </a:r>
            <a:r>
              <a:rPr lang="en-US" sz="3600" dirty="0"/>
              <a:t> </a:t>
            </a:r>
            <a:r>
              <a:rPr lang="en-US" sz="3600" dirty="0" err="1"/>
              <a:t>demonstra</a:t>
            </a:r>
            <a:r>
              <a:rPr lang="en-US" sz="3600" dirty="0"/>
              <a:t> ca 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k+1 </a:t>
            </a:r>
            <a:r>
              <a:rPr lang="en-US" sz="3600" dirty="0" err="1"/>
              <a:t>sunt</a:t>
            </a:r>
            <a:r>
              <a:rPr lang="en-US" sz="3600" dirty="0"/>
              <a:t> </a:t>
            </a:r>
            <a:r>
              <a:rPr lang="en-US" sz="3600" dirty="0" err="1"/>
              <a:t>cel</a:t>
            </a:r>
            <a:r>
              <a:rPr lang="en-US" sz="3600" dirty="0"/>
              <a:t> </a:t>
            </a:r>
            <a:r>
              <a:rPr lang="en-US" sz="3600" dirty="0" err="1"/>
              <a:t>mult</a:t>
            </a:r>
            <a:r>
              <a:rPr lang="en-US" sz="3600" dirty="0"/>
              <a:t> 2</a:t>
            </a:r>
            <a:r>
              <a:rPr lang="en-US" sz="3600" baseline="30000" dirty="0"/>
              <a:t>k+1</a:t>
            </a:r>
            <a:r>
              <a:rPr lang="en-US" sz="3600" dirty="0"/>
              <a:t> </a:t>
            </a:r>
            <a:r>
              <a:rPr lang="en-US" sz="3600" dirty="0" err="1"/>
              <a:t>noduri</a:t>
            </a:r>
            <a:r>
              <a:rPr lang="en-US" sz="3600" dirty="0"/>
              <a:t>.</a:t>
            </a:r>
          </a:p>
          <a:p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k+1 se </a:t>
            </a:r>
            <a:r>
              <a:rPr lang="en-US" sz="3600" dirty="0" err="1"/>
              <a:t>gasesc</a:t>
            </a:r>
            <a:r>
              <a:rPr lang="en-US" sz="3600" dirty="0"/>
              <a:t> </a:t>
            </a:r>
            <a:r>
              <a:rPr lang="en-US" sz="3600" dirty="0" err="1"/>
              <a:t>fiii</a:t>
            </a:r>
            <a:r>
              <a:rPr lang="en-US" sz="3600" dirty="0"/>
              <a:t> </a:t>
            </a:r>
            <a:r>
              <a:rPr lang="en-US" sz="3600" dirty="0" err="1"/>
              <a:t>nodurilor</a:t>
            </a:r>
            <a:r>
              <a:rPr lang="en-US" sz="3600" dirty="0"/>
              <a:t> de 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k. Din </a:t>
            </a:r>
            <a:r>
              <a:rPr lang="en-US" sz="3600" dirty="0" err="1"/>
              <a:t>ipoteza</a:t>
            </a:r>
            <a:r>
              <a:rPr lang="en-US" sz="3600" dirty="0"/>
              <a:t> </a:t>
            </a:r>
            <a:r>
              <a:rPr lang="en-US" sz="3600" dirty="0" err="1"/>
              <a:t>inductiva</a:t>
            </a:r>
            <a:r>
              <a:rPr lang="en-US" sz="3600" dirty="0"/>
              <a:t>, </a:t>
            </a:r>
            <a:endParaRPr lang="ro-RO" sz="3600" dirty="0" smtClean="0"/>
          </a:p>
          <a:p>
            <a:r>
              <a:rPr lang="en-US" sz="3600" dirty="0" err="1" smtClean="0"/>
              <a:t>pe</a:t>
            </a:r>
            <a:r>
              <a:rPr lang="en-US" sz="3600" dirty="0" smtClean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 se </a:t>
            </a:r>
            <a:r>
              <a:rPr lang="en-US" sz="3600" dirty="0" err="1"/>
              <a:t>gasesc</a:t>
            </a:r>
            <a:r>
              <a:rPr lang="en-US" sz="3600" dirty="0"/>
              <a:t> </a:t>
            </a:r>
            <a:r>
              <a:rPr lang="en-US" sz="3600" dirty="0" err="1"/>
              <a:t>cel</a:t>
            </a:r>
            <a:r>
              <a:rPr lang="en-US" sz="3600" dirty="0"/>
              <a:t> </a:t>
            </a:r>
            <a:r>
              <a:rPr lang="en-US" sz="3600" dirty="0" err="1"/>
              <a:t>mult</a:t>
            </a:r>
            <a:r>
              <a:rPr lang="en-US" sz="3600" dirty="0"/>
              <a:t> 2</a:t>
            </a:r>
            <a:r>
              <a:rPr lang="en-US" sz="3600" baseline="30000" dirty="0"/>
              <a:t>k</a:t>
            </a:r>
            <a:r>
              <a:rPr lang="en-US" sz="3600" dirty="0"/>
              <a:t> </a:t>
            </a:r>
            <a:r>
              <a:rPr lang="en-US" sz="3600" dirty="0" err="1"/>
              <a:t>noduri</a:t>
            </a:r>
            <a:r>
              <a:rPr lang="en-US" sz="3600" dirty="0"/>
              <a:t>, </a:t>
            </a:r>
            <a:r>
              <a:rPr lang="en-US" sz="3600" dirty="0" err="1"/>
              <a:t>iar</a:t>
            </a:r>
            <a:r>
              <a:rPr lang="en-US" sz="3600" dirty="0"/>
              <a:t> </a:t>
            </a:r>
            <a:r>
              <a:rPr lang="en-US" sz="3600" dirty="0" err="1"/>
              <a:t>fiecare</a:t>
            </a:r>
            <a:r>
              <a:rPr lang="en-US" sz="3600" dirty="0"/>
              <a:t> nod </a:t>
            </a:r>
            <a:r>
              <a:rPr lang="en-US" sz="3600" dirty="0" err="1"/>
              <a:t>poate</a:t>
            </a:r>
            <a:r>
              <a:rPr lang="en-US" sz="3600" dirty="0"/>
              <a:t> </a:t>
            </a:r>
            <a:r>
              <a:rPr lang="en-US" sz="3600" dirty="0" err="1"/>
              <a:t>avea</a:t>
            </a:r>
            <a:r>
              <a:rPr lang="en-US" sz="3600" dirty="0"/>
              <a:t> </a:t>
            </a:r>
            <a:r>
              <a:rPr lang="en-US" sz="3600" dirty="0" err="1"/>
              <a:t>cel</a:t>
            </a:r>
            <a:r>
              <a:rPr lang="en-US" sz="3600" dirty="0"/>
              <a:t> </a:t>
            </a:r>
            <a:r>
              <a:rPr lang="en-US" sz="3600" dirty="0" err="1"/>
              <a:t>mult</a:t>
            </a:r>
            <a:r>
              <a:rPr lang="en-US" sz="3600" dirty="0"/>
              <a:t> </a:t>
            </a:r>
            <a:endParaRPr lang="ro-RO" sz="3600" dirty="0" smtClean="0"/>
          </a:p>
          <a:p>
            <a:r>
              <a:rPr lang="en-US" sz="3600" dirty="0" err="1" smtClean="0"/>
              <a:t>doi</a:t>
            </a:r>
            <a:r>
              <a:rPr lang="en-US" sz="3600" dirty="0" smtClean="0"/>
              <a:t> </a:t>
            </a:r>
            <a:r>
              <a:rPr lang="en-US" sz="3600" dirty="0" err="1"/>
              <a:t>fii</a:t>
            </a:r>
            <a:r>
              <a:rPr lang="en-US" sz="3600" dirty="0"/>
              <a:t>, </a:t>
            </a:r>
            <a:r>
              <a:rPr lang="en-US" sz="3600" dirty="0" err="1"/>
              <a:t>deci</a:t>
            </a:r>
            <a:r>
              <a:rPr lang="en-US" sz="3600" dirty="0"/>
              <a:t> </a:t>
            </a:r>
            <a:r>
              <a:rPr lang="en-US" sz="3600" dirty="0" err="1"/>
              <a:t>pe</a:t>
            </a:r>
            <a:r>
              <a:rPr lang="en-US" sz="3600" dirty="0"/>
              <a:t> </a:t>
            </a:r>
            <a:r>
              <a:rPr lang="en-US" sz="3600" dirty="0" err="1"/>
              <a:t>nivelul</a:t>
            </a:r>
            <a:r>
              <a:rPr lang="en-US" sz="3600" dirty="0"/>
              <a:t> k+1 se </a:t>
            </a:r>
            <a:r>
              <a:rPr lang="en-US" sz="3600" dirty="0" err="1"/>
              <a:t>gasesc</a:t>
            </a:r>
            <a:r>
              <a:rPr lang="en-US" sz="3600" dirty="0"/>
              <a:t> </a:t>
            </a:r>
            <a:r>
              <a:rPr lang="en-US" sz="3600" dirty="0" err="1"/>
              <a:t>cel</a:t>
            </a:r>
            <a:r>
              <a:rPr lang="en-US" sz="3600" dirty="0"/>
              <a:t> </a:t>
            </a:r>
            <a:r>
              <a:rPr lang="en-US" sz="3600" dirty="0" err="1"/>
              <a:t>mult</a:t>
            </a:r>
            <a:r>
              <a:rPr lang="en-US" sz="3600" dirty="0"/>
              <a:t> 2*2</a:t>
            </a:r>
            <a:r>
              <a:rPr lang="en-US" sz="3600" baseline="30000" dirty="0"/>
              <a:t>k </a:t>
            </a:r>
            <a:r>
              <a:rPr lang="en-US" sz="3600" dirty="0"/>
              <a:t>= 2</a:t>
            </a:r>
            <a:r>
              <a:rPr lang="en-US" sz="3600" baseline="30000" dirty="0"/>
              <a:t>k+1</a:t>
            </a:r>
            <a:r>
              <a:rPr lang="en-US" sz="3600" dirty="0"/>
              <a:t> </a:t>
            </a:r>
            <a:r>
              <a:rPr lang="en-US" sz="3600" dirty="0" err="1"/>
              <a:t>noduri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86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336" y="245660"/>
            <a:ext cx="10058400" cy="1450757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Prop 2.</a:t>
            </a:r>
            <a:br>
              <a:rPr lang="pt-BR" sz="2800" b="1" dirty="0" smtClean="0"/>
            </a:br>
            <a:r>
              <a:rPr lang="pt-BR" sz="2800" b="1" dirty="0" smtClean="0"/>
              <a:t>Numarul </a:t>
            </a:r>
            <a:r>
              <a:rPr lang="pt-BR" sz="2800" b="1" dirty="0"/>
              <a:t>maxim de noduri intr-un arbore cu inaltimea h este 2</a:t>
            </a:r>
            <a:r>
              <a:rPr lang="pt-BR" sz="2800" b="1" baseline="30000" dirty="0"/>
              <a:t>h+1</a:t>
            </a:r>
            <a:r>
              <a:rPr lang="pt-BR" sz="2800" b="1" dirty="0"/>
              <a:t>-1.</a:t>
            </a:r>
            <a:br>
              <a:rPr lang="pt-BR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2889" y="2084832"/>
            <a:ext cx="9157648" cy="1695598"/>
          </a:xfrm>
        </p:spPr>
        <p:txBody>
          <a:bodyPr>
            <a:normAutofit lnSpcReduction="10000"/>
          </a:bodyPr>
          <a:lstStyle/>
          <a:p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maxim 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-un arbore cu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inaltimea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 se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obtine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cand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plin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conform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propozitiei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anterioare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contine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o-RO" altLang="en-US" sz="28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maxim de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-un arbore cu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inaltimea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fi:</a:t>
            </a:r>
            <a:endParaRPr lang="en-US" sz="2800" dirty="0"/>
          </a:p>
        </p:txBody>
      </p:sp>
      <p:pic>
        <p:nvPicPr>
          <p:cNvPr id="7173" name="Picture 5" descr="http://www.scrigroup.com/files/informatica/algoritmi/67_poze/image027.wm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742" y="3780430"/>
            <a:ext cx="4298412" cy="131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scrigroup.com/files/informatica/algoritmi/67_poze/image02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6" y="-4039403"/>
            <a:ext cx="275816" cy="9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9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15629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 smtClean="0"/>
              <a:t>Propr</a:t>
            </a:r>
            <a:r>
              <a:rPr lang="en-US" sz="2800" b="1" dirty="0" smtClean="0"/>
              <a:t> </a:t>
            </a:r>
            <a:r>
              <a:rPr lang="en-US" sz="2800" b="1" dirty="0"/>
              <a:t>3.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arbore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nevid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n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terminale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grad 2.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098043"/>
            <a:ext cx="10515600" cy="2991608"/>
          </a:xfrm>
        </p:spPr>
        <p:txBody>
          <a:bodyPr>
            <a:normAutofit/>
          </a:bodyPr>
          <a:lstStyle/>
          <a:p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notam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cu 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terminale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cu  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grad 1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  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grad 2.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total de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n=n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daca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numaram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muchiile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-un arbore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observam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nod, cu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exceptia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radacinii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are o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singura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muchie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orientate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el.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notand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numarul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muchii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obtinem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 = m+1.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muchie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provine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un nod de grad 1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ca m =n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 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 n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 n-1 t  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 n</a:t>
            </a:r>
            <a:r>
              <a:rPr lang="en-US" sz="2000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86384"/>
            <a:ext cx="10131551" cy="1499616"/>
          </a:xfrm>
        </p:spPr>
        <p:txBody>
          <a:bodyPr>
            <a:normAutofit/>
          </a:bodyPr>
          <a:lstStyle/>
          <a:p>
            <a:r>
              <a:rPr lang="it-IT" sz="3600" b="1" dirty="0"/>
              <a:t> </a:t>
            </a:r>
            <a:r>
              <a:rPr lang="it-IT" sz="3600" b="1" dirty="0" smtClean="0"/>
              <a:t>Prop</a:t>
            </a:r>
            <a:r>
              <a:rPr lang="en-US" sz="3600" b="1" dirty="0"/>
              <a:t>r</a:t>
            </a:r>
            <a:r>
              <a:rPr lang="it-IT" sz="3600" b="1" dirty="0" smtClean="0"/>
              <a:t> 4.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arbore cu n varfuri are inaltimea cel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putin egala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 [log</a:t>
            </a:r>
            <a:r>
              <a:rPr lang="it-IT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n].</a:t>
            </a:r>
            <a:b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In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favorabil</a:t>
            </a:r>
            <a:r>
              <a:rPr lang="en-US" dirty="0"/>
              <a:t>, </a:t>
            </a:r>
            <a:r>
              <a:rPr lang="en-US" dirty="0" err="1"/>
              <a:t>nodurile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dispuse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niveluri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incat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 fie </a:t>
            </a:r>
            <a:r>
              <a:rPr lang="en-US" dirty="0" err="1"/>
              <a:t>plin</a:t>
            </a:r>
            <a:r>
              <a:rPr lang="en-US" dirty="0"/>
              <a:t>, cu </a:t>
            </a:r>
            <a:r>
              <a:rPr lang="en-US" dirty="0" err="1"/>
              <a:t>exceptia</a:t>
            </a:r>
            <a:r>
              <a:rPr lang="en-US" dirty="0"/>
              <a:t>, </a:t>
            </a:r>
            <a:r>
              <a:rPr lang="en-US" dirty="0" err="1"/>
              <a:t>eventuala</a:t>
            </a:r>
            <a:r>
              <a:rPr lang="en-US" dirty="0"/>
              <a:t>, a </a:t>
            </a:r>
            <a:r>
              <a:rPr lang="en-US" dirty="0" err="1"/>
              <a:t>ultimului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.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b="1" dirty="0" err="1"/>
              <a:t>arborele</a:t>
            </a:r>
            <a:r>
              <a:rPr lang="en-US" b="1" dirty="0"/>
              <a:t> </a:t>
            </a:r>
            <a:r>
              <a:rPr lang="en-US" b="1" dirty="0" err="1"/>
              <a:t>binar</a:t>
            </a:r>
            <a:r>
              <a:rPr lang="en-US" b="1" dirty="0"/>
              <a:t> cu n </a:t>
            </a:r>
            <a:r>
              <a:rPr lang="en-US" b="1" dirty="0" err="1"/>
              <a:t>noduri</a:t>
            </a:r>
            <a:r>
              <a:rPr lang="en-US" b="1" dirty="0"/>
              <a:t> de </a:t>
            </a:r>
            <a:r>
              <a:rPr lang="en-US" b="1" dirty="0" err="1"/>
              <a:t>inaltime</a:t>
            </a:r>
            <a:r>
              <a:rPr lang="en-US" b="1" dirty="0"/>
              <a:t> minima </a:t>
            </a:r>
            <a:r>
              <a:rPr lang="en-US" b="1" dirty="0" err="1"/>
              <a:t>este</a:t>
            </a:r>
            <a:r>
              <a:rPr lang="en-US" b="1" dirty="0"/>
              <a:t> </a:t>
            </a:r>
            <a:r>
              <a:rPr lang="en-US" b="1" dirty="0" err="1"/>
              <a:t>arborele</a:t>
            </a:r>
            <a:r>
              <a:rPr lang="en-US" b="1" dirty="0"/>
              <a:t> </a:t>
            </a:r>
            <a:r>
              <a:rPr lang="en-US" b="1" dirty="0" err="1"/>
              <a:t>binar</a:t>
            </a:r>
            <a:r>
              <a:rPr lang="en-US" b="1" dirty="0"/>
              <a:t> </a:t>
            </a:r>
            <a:r>
              <a:rPr lang="en-US" b="1" dirty="0" err="1"/>
              <a:t>complet</a:t>
            </a:r>
            <a:r>
              <a:rPr lang="en-US" b="1" dirty="0"/>
              <a:t> cu n </a:t>
            </a:r>
            <a:r>
              <a:rPr lang="en-US" b="1" dirty="0" err="1"/>
              <a:t>varfuri</a:t>
            </a:r>
            <a:r>
              <a:rPr lang="en-US" dirty="0"/>
              <a:t>, care, din </a:t>
            </a:r>
            <a:r>
              <a:rPr lang="en-US" dirty="0" err="1"/>
              <a:t>modul</a:t>
            </a:r>
            <a:r>
              <a:rPr lang="en-US" dirty="0"/>
              <a:t> de </a:t>
            </a:r>
            <a:r>
              <a:rPr lang="en-US" dirty="0" err="1"/>
              <a:t>constructie</a:t>
            </a:r>
            <a:r>
              <a:rPr lang="en-US" dirty="0"/>
              <a:t>, are </a:t>
            </a:r>
            <a:r>
              <a:rPr lang="en-US" dirty="0" err="1"/>
              <a:t>inaltimea</a:t>
            </a:r>
            <a:r>
              <a:rPr lang="en-US" dirty="0"/>
              <a:t> [log</a:t>
            </a:r>
            <a:r>
              <a:rPr lang="en-US" baseline="-25000" dirty="0"/>
              <a:t>2</a:t>
            </a:r>
            <a:r>
              <a:rPr lang="en-US" dirty="0"/>
              <a:t>n].</a:t>
            </a:r>
          </a:p>
        </p:txBody>
      </p:sp>
    </p:spTree>
    <p:extLst>
      <p:ext uri="{BB962C8B-B14F-4D97-AF65-F5344CB8AC3E}">
        <p14:creationId xmlns:p14="http://schemas.microsoft.com/office/powerpoint/2010/main" val="18435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i="1" dirty="0" err="1"/>
              <a:t>Reprezentarea</a:t>
            </a:r>
            <a:r>
              <a:rPr lang="en-US" sz="4400" i="1" dirty="0"/>
              <a:t>  </a:t>
            </a:r>
            <a:r>
              <a:rPr lang="en-US" sz="4400" i="1" dirty="0" err="1"/>
              <a:t>secventiala</a:t>
            </a:r>
            <a:r>
              <a:rPr lang="en-US" sz="4400" i="1" dirty="0"/>
              <a:t>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 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nod </a:t>
            </a:r>
            <a:r>
              <a:rPr lang="en-US" dirty="0" err="1"/>
              <a:t>retinem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vector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informatia</a:t>
            </a:r>
            <a:r>
              <a:rPr lang="en-US" dirty="0"/>
              <a:t> </a:t>
            </a:r>
            <a:r>
              <a:rPr lang="en-US" dirty="0" err="1"/>
              <a:t>asociata</a:t>
            </a:r>
            <a:r>
              <a:rPr lang="en-US" dirty="0"/>
              <a:t> </a:t>
            </a:r>
            <a:r>
              <a:rPr lang="en-US" dirty="0" err="1"/>
              <a:t>nodului</a:t>
            </a:r>
            <a:r>
              <a:rPr lang="en-US" dirty="0"/>
              <a:t>, </a:t>
            </a:r>
            <a:r>
              <a:rPr lang="en-US" dirty="0" err="1"/>
              <a:t>legaturile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noduri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implicite</a:t>
            </a:r>
            <a:r>
              <a:rPr lang="en-US" dirty="0"/>
              <a:t>. </a:t>
            </a:r>
            <a:r>
              <a:rPr lang="en-US" dirty="0" err="1"/>
              <a:t>Acest</a:t>
            </a:r>
            <a:r>
              <a:rPr lang="en-US" dirty="0"/>
              <a:t> tip de </a:t>
            </a:r>
            <a:r>
              <a:rPr lang="en-US" dirty="0" err="1"/>
              <a:t>reprezentare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convenabil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arbori</a:t>
            </a:r>
            <a:r>
              <a:rPr lang="en-US" dirty="0"/>
              <a:t> </a:t>
            </a:r>
            <a:r>
              <a:rPr lang="en-US" dirty="0" err="1"/>
              <a:t>binari</a:t>
            </a:r>
            <a:r>
              <a:rPr lang="en-US" dirty="0"/>
              <a:t> </a:t>
            </a:r>
            <a:r>
              <a:rPr lang="en-US" dirty="0" err="1"/>
              <a:t>completi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aceasta</a:t>
            </a:r>
            <a:r>
              <a:rPr lang="en-US" dirty="0"/>
              <a:t>,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numerota</a:t>
            </a:r>
            <a:r>
              <a:rPr lang="en-US" dirty="0"/>
              <a:t> </a:t>
            </a:r>
            <a:r>
              <a:rPr lang="en-US" dirty="0" err="1"/>
              <a:t>nodurile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:</a:t>
            </a:r>
          </a:p>
          <a:p>
            <a:r>
              <a:rPr lang="en-US" dirty="0"/>
              <a:t>            - </a:t>
            </a:r>
            <a:r>
              <a:rPr lang="en-US" dirty="0" err="1"/>
              <a:t>radacina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numerotata</a:t>
            </a:r>
            <a:r>
              <a:rPr lang="en-US" dirty="0"/>
              <a:t> cu 1.</a:t>
            </a:r>
          </a:p>
          <a:p>
            <a:r>
              <a:rPr lang="en-US" dirty="0"/>
              <a:t>            - </a:t>
            </a:r>
            <a:r>
              <a:rPr lang="en-US" dirty="0" err="1"/>
              <a:t>cele</a:t>
            </a:r>
            <a:r>
              <a:rPr lang="en-US" dirty="0"/>
              <a:t> 2</a:t>
            </a:r>
            <a:r>
              <a:rPr lang="en-US" baseline="30000" dirty="0"/>
              <a:t>i </a:t>
            </a:r>
            <a:r>
              <a:rPr lang="en-US" dirty="0" err="1"/>
              <a:t>noduri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numerotate</a:t>
            </a:r>
            <a:r>
              <a:rPr lang="en-US" dirty="0"/>
              <a:t> 2</a:t>
            </a:r>
            <a:r>
              <a:rPr lang="en-US" baseline="30000" dirty="0"/>
              <a:t>i</a:t>
            </a:r>
            <a:r>
              <a:rPr lang="en-US" dirty="0"/>
              <a:t>, 2</a:t>
            </a:r>
            <a:r>
              <a:rPr lang="en-US" baseline="30000" dirty="0"/>
              <a:t>i</a:t>
            </a:r>
            <a:r>
              <a:rPr lang="en-US" dirty="0"/>
              <a:t>+1, , 2</a:t>
            </a:r>
            <a:r>
              <a:rPr lang="en-US" baseline="30000" dirty="0"/>
              <a:t>i+1</a:t>
            </a:r>
            <a:r>
              <a:rPr lang="en-US" dirty="0"/>
              <a:t>-1 de la </a:t>
            </a:r>
            <a:r>
              <a:rPr lang="en-US" dirty="0" err="1"/>
              <a:t>stanga</a:t>
            </a:r>
            <a:r>
              <a:rPr lang="en-US" dirty="0"/>
              <a:t> la </a:t>
            </a:r>
            <a:r>
              <a:rPr lang="en-US" dirty="0" err="1"/>
              <a:t>dreapta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&gt; 0).</a:t>
            </a:r>
          </a:p>
          <a:p>
            <a:r>
              <a:rPr lang="en-US" dirty="0"/>
              <a:t>            -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ultimul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nodurile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numerotate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la n, </a:t>
            </a:r>
            <a:r>
              <a:rPr lang="en-US" dirty="0" err="1"/>
              <a:t>numarul</a:t>
            </a:r>
            <a:r>
              <a:rPr lang="en-US" dirty="0"/>
              <a:t> de </a:t>
            </a:r>
            <a:r>
              <a:rPr lang="en-US" dirty="0" err="1"/>
              <a:t>noduri</a:t>
            </a:r>
            <a:r>
              <a:rPr lang="en-US" dirty="0"/>
              <a:t> din arbore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         </a:t>
            </a:r>
            <a:r>
              <a:rPr lang="en-US" dirty="0" err="1" smtClean="0"/>
              <a:t>Aceast</a:t>
            </a:r>
            <a:r>
              <a:rPr lang="ro-RO" dirty="0"/>
              <a:t>ă</a:t>
            </a:r>
            <a:r>
              <a:rPr lang="en-US" dirty="0" smtClean="0"/>
              <a:t> </a:t>
            </a:r>
            <a:r>
              <a:rPr lang="en-US" dirty="0" err="1"/>
              <a:t>numerotare</a:t>
            </a:r>
            <a:r>
              <a:rPr lang="en-US" dirty="0"/>
              <a:t> ne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ro-RO" dirty="0"/>
              <a:t>ă</a:t>
            </a:r>
            <a:r>
              <a:rPr lang="en-US" dirty="0" smtClean="0"/>
              <a:t> </a:t>
            </a:r>
            <a:r>
              <a:rPr lang="en-US" dirty="0" err="1"/>
              <a:t>deducem</a:t>
            </a:r>
            <a:r>
              <a:rPr lang="en-US" dirty="0"/>
              <a:t> </a:t>
            </a:r>
            <a:r>
              <a:rPr lang="en-US" dirty="0" smtClean="0"/>
              <a:t>leg</a:t>
            </a:r>
            <a:r>
              <a:rPr lang="ro-RO" dirty="0"/>
              <a:t>ă</a:t>
            </a:r>
            <a:r>
              <a:rPr lang="en-US" dirty="0" err="1" smtClean="0"/>
              <a:t>turile</a:t>
            </a:r>
            <a:r>
              <a:rPr lang="en-US" dirty="0" smtClean="0"/>
              <a:t> </a:t>
            </a:r>
            <a:r>
              <a:rPr lang="en-US" dirty="0" err="1"/>
              <a:t>existente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nodurile</a:t>
            </a:r>
            <a:r>
              <a:rPr lang="en-US" dirty="0"/>
              <a:t> </a:t>
            </a:r>
            <a:r>
              <a:rPr lang="en-US" dirty="0" err="1"/>
              <a:t>arborelui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65125"/>
            <a:ext cx="10058400" cy="720725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Propozitie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Urmatoarele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relatii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valabile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orice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nod x din arbore 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2608386" cy="1728667"/>
          </a:xfrm>
        </p:spPr>
        <p:txBody>
          <a:bodyPr>
            <a:normAutofit fontScale="250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7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72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fiul</a:t>
            </a:r>
            <a:r>
              <a:rPr lang="en-US" altLang="en-US" sz="7200" dirty="0" smtClean="0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72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stang</a:t>
            </a:r>
            <a:r>
              <a:rPr kumimoji="0" lang="en-US" altLang="en-US" sz="7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kumimoji="0" lang="en-US" altLang="en-US" sz="72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kumimoji="0" lang="en-US" altLang="en-US" sz="7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altLang="en-US" sz="72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endParaRPr kumimoji="0" lang="ro-RO" altLang="en-US" sz="72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1717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1717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 err="1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fiul</a:t>
            </a:r>
            <a:r>
              <a:rPr lang="en-US" altLang="en-US" sz="8000" dirty="0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8000" dirty="0" err="1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drept</a:t>
            </a:r>
            <a:r>
              <a:rPr lang="en-US" altLang="en-US" sz="8000" dirty="0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altLang="en-US" sz="8000" dirty="0" err="1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altLang="en-US" sz="8000" dirty="0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8000" dirty="0" err="1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endParaRPr lang="en-US" altLang="en-US" sz="8000" dirty="0">
              <a:solidFill>
                <a:srgbClr val="1717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1717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sz="16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1717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181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-5791200" y="7823669"/>
            <a:ext cx="7086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33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201" name="Picture 9" descr="http://www.scrigroup.com/files/informatica/algoritmi/67_poze/image037.wm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202" y="1779381"/>
            <a:ext cx="2756278" cy="49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://www.scrigroup.com/files/informatica/algoritmi/67_poze/image038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6" y="-14089062"/>
            <a:ext cx="330150" cy="5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3" name="Picture 11" descr="http://www.scrigroup.com/files/informatica/algoritmi/67_poze/image039.wm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451" y="2653212"/>
            <a:ext cx="2713038" cy="52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http://www.scrigroup.com/files/informatica/algoritmi/67_poze/image040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-5722937"/>
            <a:ext cx="353845" cy="5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9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 </a:t>
            </a:r>
            <a:r>
              <a:rPr lang="en-US" sz="3200" dirty="0" err="1" smtClean="0"/>
              <a:t>propune</a:t>
            </a:r>
            <a:r>
              <a:rPr lang="en-US" sz="3200" dirty="0" smtClean="0"/>
              <a:t> </a:t>
            </a:r>
            <a:r>
              <a:rPr lang="en-US" sz="3200" dirty="0" err="1"/>
              <a:t>spre</a:t>
            </a:r>
            <a:r>
              <a:rPr lang="en-US" sz="3200" dirty="0"/>
              <a:t> </a:t>
            </a:r>
            <a:r>
              <a:rPr lang="en-US" sz="3200" dirty="0" err="1" smtClean="0"/>
              <a:t>rezolvare</a:t>
            </a:r>
            <a:r>
              <a:rPr lang="en-US" sz="3200" dirty="0" smtClean="0"/>
              <a:t> </a:t>
            </a:r>
            <a:r>
              <a:rPr lang="en-US" sz="3200" dirty="0" err="1" smtClean="0"/>
              <a:t>urmatoarea</a:t>
            </a:r>
            <a:r>
              <a:rPr lang="en-US" sz="3200" dirty="0" smtClean="0"/>
              <a:t>  problem</a:t>
            </a:r>
            <a:r>
              <a:rPr lang="ro-RO" sz="3200" dirty="0" smtClean="0"/>
              <a:t>ă</a:t>
            </a:r>
            <a:r>
              <a:rPr lang="en-US" sz="3200" dirty="0" smtClean="0"/>
              <a:t>: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Se </a:t>
            </a:r>
            <a:r>
              <a:rPr lang="ro-RO" dirty="0"/>
              <a:t>da un arbore binar cu n varfuri prin vectorii S si D. Stabiliti daca este plin, sau complet, sau nici unul dintre cazuri. </a:t>
            </a:r>
            <a:br>
              <a:rPr lang="ro-RO" dirty="0"/>
            </a:br>
            <a:r>
              <a:rPr lang="ro-RO" dirty="0"/>
              <a:t>Exemple: </a:t>
            </a:r>
            <a:br>
              <a:rPr lang="ro-RO" dirty="0"/>
            </a:br>
            <a:r>
              <a:rPr lang="ro-RO" dirty="0"/>
              <a:t>7                 6</a:t>
            </a:r>
            <a:br>
              <a:rPr lang="ro-RO" dirty="0"/>
            </a:br>
            <a:r>
              <a:rPr lang="ro-RO" dirty="0"/>
              <a:t>2 3              2 3</a:t>
            </a:r>
            <a:br>
              <a:rPr lang="ro-RO" dirty="0"/>
            </a:br>
            <a:r>
              <a:rPr lang="ro-RO" dirty="0"/>
              <a:t>4 5              4 5</a:t>
            </a:r>
            <a:br>
              <a:rPr lang="ro-RO" dirty="0"/>
            </a:br>
            <a:r>
              <a:rPr lang="ro-RO" dirty="0"/>
              <a:t>5 6              6 0</a:t>
            </a:r>
            <a:br>
              <a:rPr lang="ro-RO" dirty="0"/>
            </a:br>
            <a:r>
              <a:rPr lang="ro-RO" dirty="0"/>
              <a:t>0 0              0 0</a:t>
            </a:r>
            <a:br>
              <a:rPr lang="ro-RO" dirty="0"/>
            </a:br>
            <a:r>
              <a:rPr lang="ro-RO" dirty="0"/>
              <a:t>0 0              0 0</a:t>
            </a:r>
            <a:br>
              <a:rPr lang="ro-RO" dirty="0"/>
            </a:br>
            <a:r>
              <a:rPr lang="ro-RO" dirty="0"/>
              <a:t>0 0              0 0 </a:t>
            </a:r>
            <a:br>
              <a:rPr lang="ro-RO" dirty="0"/>
            </a:br>
            <a:r>
              <a:rPr lang="ro-RO" dirty="0"/>
              <a:t>0 0              0 0</a:t>
            </a:r>
            <a:br>
              <a:rPr lang="ro-RO" dirty="0"/>
            </a:br>
            <a:r>
              <a:rPr lang="ro-RO" dirty="0"/>
              <a:t>plin           complet</a:t>
            </a:r>
            <a:br>
              <a:rPr lang="ro-R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24127" y="464025"/>
            <a:ext cx="4754880" cy="5845335"/>
          </a:xfrm>
        </p:spPr>
        <p:txBody>
          <a:bodyPr>
            <a:normAutofit fontScale="25000" lnSpcReduction="20000"/>
          </a:bodyPr>
          <a:lstStyle/>
          <a:p>
            <a:r>
              <a:rPr lang="en-US" sz="4300" dirty="0"/>
              <a:t>#include&lt;</a:t>
            </a:r>
            <a:r>
              <a:rPr lang="en-US" sz="4300" dirty="0" err="1"/>
              <a:t>fstream</a:t>
            </a:r>
            <a:r>
              <a:rPr lang="en-US" sz="4300" dirty="0"/>
              <a:t>&gt;</a:t>
            </a:r>
          </a:p>
          <a:p>
            <a:r>
              <a:rPr lang="en-US" sz="4300" dirty="0"/>
              <a:t>#include&lt;</a:t>
            </a:r>
            <a:r>
              <a:rPr lang="en-US" sz="4300" dirty="0" err="1"/>
              <a:t>cmath</a:t>
            </a:r>
            <a:r>
              <a:rPr lang="en-US" sz="4300" dirty="0"/>
              <a:t>&gt;</a:t>
            </a:r>
          </a:p>
          <a:p>
            <a:r>
              <a:rPr lang="en-US" sz="4300" dirty="0"/>
              <a:t>using namespace </a:t>
            </a:r>
            <a:r>
              <a:rPr lang="en-US" sz="4300" dirty="0" err="1"/>
              <a:t>std</a:t>
            </a:r>
            <a:r>
              <a:rPr lang="en-US" sz="4300" dirty="0"/>
              <a:t>;</a:t>
            </a:r>
          </a:p>
          <a:p>
            <a:r>
              <a:rPr lang="en-US" sz="4300" dirty="0" err="1"/>
              <a:t>ifstream</a:t>
            </a:r>
            <a:r>
              <a:rPr lang="en-US" sz="4300" dirty="0"/>
              <a:t> fin("date.in");</a:t>
            </a:r>
          </a:p>
          <a:p>
            <a:r>
              <a:rPr lang="en-US" sz="4300" dirty="0" err="1"/>
              <a:t>ofstream</a:t>
            </a:r>
            <a:r>
              <a:rPr lang="en-US" sz="4300" dirty="0"/>
              <a:t> </a:t>
            </a:r>
            <a:r>
              <a:rPr lang="en-US" sz="4300" dirty="0" err="1"/>
              <a:t>fout</a:t>
            </a:r>
            <a:r>
              <a:rPr lang="en-US" sz="4300" dirty="0"/>
              <a:t>("</a:t>
            </a:r>
            <a:r>
              <a:rPr lang="en-US" sz="4300" dirty="0" err="1"/>
              <a:t>date.out</a:t>
            </a:r>
            <a:r>
              <a:rPr lang="en-US" sz="4300" dirty="0"/>
              <a:t>");</a:t>
            </a:r>
          </a:p>
          <a:p>
            <a:r>
              <a:rPr lang="en-US" sz="4300" dirty="0" err="1"/>
              <a:t>int</a:t>
            </a:r>
            <a:r>
              <a:rPr lang="en-US" sz="4300" dirty="0"/>
              <a:t> </a:t>
            </a:r>
            <a:r>
              <a:rPr lang="en-US" sz="4300" dirty="0" err="1"/>
              <a:t>i,n,S</a:t>
            </a:r>
            <a:r>
              <a:rPr lang="en-US" sz="4300" dirty="0"/>
              <a:t>[100],D[100],p[100],</a:t>
            </a:r>
            <a:r>
              <a:rPr lang="en-US" sz="4300" dirty="0" err="1"/>
              <a:t>nivele</a:t>
            </a:r>
            <a:r>
              <a:rPr lang="en-US" sz="4300" dirty="0"/>
              <a:t>[100],</a:t>
            </a:r>
            <a:r>
              <a:rPr lang="en-US" sz="4300" dirty="0" err="1"/>
              <a:t>maxniv</a:t>
            </a:r>
            <a:r>
              <a:rPr lang="en-US" sz="4300" dirty="0"/>
              <a:t>;</a:t>
            </a:r>
          </a:p>
          <a:p>
            <a:r>
              <a:rPr lang="en-US" sz="4300" dirty="0"/>
              <a:t> </a:t>
            </a:r>
          </a:p>
          <a:p>
            <a:r>
              <a:rPr lang="en-US" sz="4300" dirty="0"/>
              <a:t>void RSD(</a:t>
            </a:r>
            <a:r>
              <a:rPr lang="en-US" sz="4300" dirty="0" err="1"/>
              <a:t>int</a:t>
            </a:r>
            <a:r>
              <a:rPr lang="en-US" sz="4300" dirty="0"/>
              <a:t> </a:t>
            </a:r>
            <a:r>
              <a:rPr lang="en-US" sz="4300" dirty="0" err="1"/>
              <a:t>n,int</a:t>
            </a:r>
            <a:r>
              <a:rPr lang="en-US" sz="4300" dirty="0"/>
              <a:t> </a:t>
            </a:r>
            <a:r>
              <a:rPr lang="en-US" sz="4300" dirty="0" err="1"/>
              <a:t>niv</a:t>
            </a:r>
            <a:r>
              <a:rPr lang="en-US" sz="4300" dirty="0"/>
              <a:t>)</a:t>
            </a:r>
          </a:p>
          <a:p>
            <a:r>
              <a:rPr lang="en-US" sz="4300" dirty="0"/>
              <a:t>{</a:t>
            </a:r>
          </a:p>
          <a:p>
            <a:r>
              <a:rPr lang="en-US" sz="4300" dirty="0"/>
              <a:t>	</a:t>
            </a:r>
            <a:r>
              <a:rPr lang="en-US" sz="4300" dirty="0" err="1"/>
              <a:t>nivele</a:t>
            </a:r>
            <a:r>
              <a:rPr lang="en-US" sz="4300" dirty="0"/>
              <a:t>[</a:t>
            </a:r>
            <a:r>
              <a:rPr lang="en-US" sz="4300" dirty="0" err="1"/>
              <a:t>niv</a:t>
            </a:r>
            <a:r>
              <a:rPr lang="en-US" sz="4300" dirty="0"/>
              <a:t>]++;</a:t>
            </a:r>
          </a:p>
          <a:p>
            <a:r>
              <a:rPr lang="en-US" sz="4300" dirty="0"/>
              <a:t>	if(</a:t>
            </a:r>
            <a:r>
              <a:rPr lang="en-US" sz="4300" dirty="0" err="1"/>
              <a:t>niv</a:t>
            </a:r>
            <a:r>
              <a:rPr lang="en-US" sz="4300" dirty="0"/>
              <a:t>&gt;</a:t>
            </a:r>
            <a:r>
              <a:rPr lang="en-US" sz="4300" dirty="0" err="1"/>
              <a:t>maxniv</a:t>
            </a:r>
            <a:r>
              <a:rPr lang="en-US" sz="4300" dirty="0"/>
              <a:t>) </a:t>
            </a:r>
            <a:r>
              <a:rPr lang="en-US" sz="4300" dirty="0" err="1"/>
              <a:t>maxniv</a:t>
            </a:r>
            <a:r>
              <a:rPr lang="en-US" sz="4300" dirty="0"/>
              <a:t>=</a:t>
            </a:r>
            <a:r>
              <a:rPr lang="en-US" sz="4300" dirty="0" err="1"/>
              <a:t>niv</a:t>
            </a:r>
            <a:r>
              <a:rPr lang="en-US" sz="4300" dirty="0"/>
              <a:t>;</a:t>
            </a:r>
          </a:p>
          <a:p>
            <a:r>
              <a:rPr lang="en-US" sz="4300" dirty="0"/>
              <a:t>	if(S[n]) RSD(S[n],niv+1);</a:t>
            </a:r>
          </a:p>
          <a:p>
            <a:r>
              <a:rPr lang="en-US" sz="4300" dirty="0"/>
              <a:t>	if(D[n]) RSD(D[n],niv+1);</a:t>
            </a:r>
          </a:p>
          <a:p>
            <a:r>
              <a:rPr lang="en-US" sz="5600" dirty="0" smtClean="0"/>
              <a:t>}</a:t>
            </a:r>
            <a:r>
              <a:rPr lang="en-US" sz="5600" dirty="0"/>
              <a:t> </a:t>
            </a:r>
            <a:r>
              <a:rPr lang="en-US" sz="5600" dirty="0" err="1"/>
              <a:t>int</a:t>
            </a:r>
            <a:r>
              <a:rPr lang="en-US" sz="5600" dirty="0"/>
              <a:t> main()</a:t>
            </a:r>
          </a:p>
          <a:p>
            <a:r>
              <a:rPr lang="en-US" sz="5600" dirty="0"/>
              <a:t>{</a:t>
            </a:r>
          </a:p>
          <a:p>
            <a:r>
              <a:rPr lang="en-US" sz="5600" dirty="0"/>
              <a:t>    fin&gt;&gt;n;</a:t>
            </a:r>
          </a:p>
          <a:p>
            <a:r>
              <a:rPr lang="en-US" sz="5600" dirty="0"/>
              <a:t>    for(</a:t>
            </a:r>
            <a:r>
              <a:rPr lang="en-US" sz="5600" dirty="0" err="1"/>
              <a:t>i</a:t>
            </a:r>
            <a:r>
              <a:rPr lang="en-US" sz="5600" dirty="0"/>
              <a:t>=1;i&lt;=</a:t>
            </a:r>
            <a:r>
              <a:rPr lang="en-US" sz="5600" dirty="0" err="1"/>
              <a:t>n;i</a:t>
            </a:r>
            <a:r>
              <a:rPr lang="en-US" sz="5600" dirty="0"/>
              <a:t>++)</a:t>
            </a:r>
          </a:p>
          <a:p>
            <a:r>
              <a:rPr lang="en-US" sz="5600" dirty="0"/>
              <a:t>        { fin&gt;&gt;S[</a:t>
            </a:r>
            <a:r>
              <a:rPr lang="en-US" sz="5600" dirty="0" err="1"/>
              <a:t>i</a:t>
            </a:r>
            <a:r>
              <a:rPr lang="en-US" sz="5600" dirty="0"/>
              <a:t>]&gt;&gt;D[</a:t>
            </a:r>
            <a:r>
              <a:rPr lang="en-US" sz="5600" dirty="0" err="1"/>
              <a:t>i</a:t>
            </a:r>
            <a:r>
              <a:rPr lang="en-US" sz="5600" dirty="0"/>
              <a:t>];</a:t>
            </a:r>
          </a:p>
          <a:p>
            <a:r>
              <a:rPr lang="en-US" sz="5600" dirty="0"/>
              <a:t>          p[S[</a:t>
            </a:r>
            <a:r>
              <a:rPr lang="en-US" sz="5600" dirty="0" err="1"/>
              <a:t>i</a:t>
            </a:r>
            <a:r>
              <a:rPr lang="en-US" sz="5600" dirty="0"/>
              <a:t>]]=1; p[D[</a:t>
            </a:r>
            <a:r>
              <a:rPr lang="en-US" sz="5600" dirty="0" err="1"/>
              <a:t>i</a:t>
            </a:r>
            <a:r>
              <a:rPr lang="en-US" sz="5600" dirty="0"/>
              <a:t>]]=1;</a:t>
            </a:r>
          </a:p>
          <a:p>
            <a:r>
              <a:rPr lang="en-US" sz="5600" dirty="0"/>
              <a:t>        }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22627" y="464025"/>
            <a:ext cx="5421573" cy="5845336"/>
          </a:xfrm>
        </p:spPr>
        <p:txBody>
          <a:bodyPr>
            <a:noAutofit/>
          </a:bodyPr>
          <a:lstStyle/>
          <a:p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/>
              <a:t>r=0;</a:t>
            </a:r>
          </a:p>
          <a:p>
            <a:r>
              <a:rPr lang="en-US" sz="1400" dirty="0"/>
              <a:t>    for(</a:t>
            </a:r>
            <a:r>
              <a:rPr lang="en-US" sz="1400" dirty="0" err="1"/>
              <a:t>i</a:t>
            </a:r>
            <a:r>
              <a:rPr lang="en-US" sz="1400" dirty="0"/>
              <a:t>=1;i&lt;=</a:t>
            </a:r>
            <a:r>
              <a:rPr lang="en-US" sz="1400" dirty="0" err="1"/>
              <a:t>n;i</a:t>
            </a:r>
            <a:r>
              <a:rPr lang="en-US" sz="1400" dirty="0"/>
              <a:t>++) if(p[</a:t>
            </a:r>
            <a:r>
              <a:rPr lang="en-US" sz="1400" dirty="0" err="1"/>
              <a:t>i</a:t>
            </a:r>
            <a:r>
              <a:rPr lang="en-US" sz="1400" dirty="0"/>
              <a:t>]==0) r=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  RSD(r,0);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plin</a:t>
            </a:r>
            <a:r>
              <a:rPr lang="en-US" sz="1400" dirty="0"/>
              <a:t>=1;</a:t>
            </a:r>
          </a:p>
          <a:p>
            <a:r>
              <a:rPr lang="en-US" sz="1400" dirty="0"/>
              <a:t>    for(</a:t>
            </a:r>
            <a:r>
              <a:rPr lang="en-US" sz="1400" dirty="0" err="1"/>
              <a:t>i</a:t>
            </a:r>
            <a:r>
              <a:rPr lang="en-US" sz="1400" dirty="0"/>
              <a:t>=0;i&lt;=</a:t>
            </a:r>
            <a:r>
              <a:rPr lang="en-US" sz="1400" dirty="0" err="1"/>
              <a:t>maxniv;i</a:t>
            </a:r>
            <a:r>
              <a:rPr lang="en-US" sz="1400" dirty="0"/>
              <a:t>++)</a:t>
            </a:r>
          </a:p>
          <a:p>
            <a:r>
              <a:rPr lang="en-US" sz="1400" dirty="0"/>
              <a:t>        if(</a:t>
            </a:r>
            <a:r>
              <a:rPr lang="en-US" sz="1400" dirty="0" err="1"/>
              <a:t>nivele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]!=pow(2,i)) </a:t>
            </a:r>
            <a:r>
              <a:rPr lang="en-US" sz="1400" dirty="0" err="1"/>
              <a:t>plin</a:t>
            </a:r>
            <a:r>
              <a:rPr lang="en-US" sz="1400" dirty="0"/>
              <a:t>=0;</a:t>
            </a:r>
          </a:p>
          <a:p>
            <a:r>
              <a:rPr lang="en-US" sz="1400" dirty="0"/>
              <a:t>    if(</a:t>
            </a:r>
            <a:r>
              <a:rPr lang="en-US" sz="1400" dirty="0" err="1"/>
              <a:t>plin</a:t>
            </a:r>
            <a:r>
              <a:rPr lang="en-US" sz="1400" dirty="0"/>
              <a:t>) </a:t>
            </a:r>
            <a:r>
              <a:rPr lang="en-US" sz="1400" dirty="0" err="1"/>
              <a:t>fout</a:t>
            </a:r>
            <a:r>
              <a:rPr lang="en-US" sz="1400" dirty="0"/>
              <a:t>&lt;&lt;"</a:t>
            </a:r>
            <a:r>
              <a:rPr lang="en-US" sz="1400" dirty="0" err="1"/>
              <a:t>plin</a:t>
            </a:r>
            <a:r>
              <a:rPr lang="en-US" sz="1400" dirty="0"/>
              <a:t>";</a:t>
            </a:r>
          </a:p>
          <a:p>
            <a:r>
              <a:rPr lang="en-US" sz="1400" dirty="0"/>
              <a:t>    else</a:t>
            </a:r>
          </a:p>
          <a:p>
            <a:r>
              <a:rPr lang="en-US" sz="1400" dirty="0"/>
              <a:t>    {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complet</a:t>
            </a:r>
            <a:r>
              <a:rPr lang="en-US" sz="1400" dirty="0"/>
              <a:t>=1;</a:t>
            </a:r>
          </a:p>
          <a:p>
            <a:r>
              <a:rPr lang="en-US" sz="1400" dirty="0"/>
              <a:t>      for(</a:t>
            </a:r>
            <a:r>
              <a:rPr lang="en-US" sz="1400" dirty="0" err="1"/>
              <a:t>i</a:t>
            </a:r>
            <a:r>
              <a:rPr lang="en-US" sz="1400" dirty="0"/>
              <a:t>=0;i&lt;</a:t>
            </a:r>
            <a:r>
              <a:rPr lang="en-US" sz="1400" dirty="0" err="1"/>
              <a:t>maxniv;i</a:t>
            </a:r>
            <a:r>
              <a:rPr lang="en-US" sz="1400" dirty="0"/>
              <a:t>++)</a:t>
            </a:r>
          </a:p>
          <a:p>
            <a:r>
              <a:rPr lang="en-US" sz="1400" dirty="0"/>
              <a:t>        if(</a:t>
            </a:r>
            <a:r>
              <a:rPr lang="en-US" sz="1400" dirty="0" err="1"/>
              <a:t>nivele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]!=pow(2,i)) </a:t>
            </a:r>
            <a:r>
              <a:rPr lang="en-US" sz="1400" dirty="0" err="1"/>
              <a:t>complet</a:t>
            </a:r>
            <a:r>
              <a:rPr lang="en-US" sz="1400" dirty="0"/>
              <a:t>=0;</a:t>
            </a:r>
          </a:p>
          <a:p>
            <a:r>
              <a:rPr lang="en-US" sz="1400" dirty="0"/>
              <a:t>      if(</a:t>
            </a:r>
            <a:r>
              <a:rPr lang="en-US" sz="1400" dirty="0" err="1"/>
              <a:t>complet</a:t>
            </a:r>
            <a:r>
              <a:rPr lang="en-US" sz="1400" dirty="0"/>
              <a:t>) </a:t>
            </a:r>
            <a:r>
              <a:rPr lang="en-US" sz="1400" dirty="0" err="1"/>
              <a:t>fout</a:t>
            </a:r>
            <a:r>
              <a:rPr lang="en-US" sz="1400" dirty="0"/>
              <a:t>&lt;&lt;"</a:t>
            </a:r>
            <a:r>
              <a:rPr lang="en-US" sz="1400" dirty="0" err="1"/>
              <a:t>complet</a:t>
            </a:r>
            <a:r>
              <a:rPr lang="en-US" sz="1400" dirty="0"/>
              <a:t>";</a:t>
            </a:r>
          </a:p>
          <a:p>
            <a:r>
              <a:rPr lang="en-US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fin.close</a:t>
            </a:r>
            <a:r>
              <a:rPr lang="en-US" sz="1400" dirty="0"/>
              <a:t>();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78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7840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19. </a:t>
            </a:r>
            <a:r>
              <a:rPr lang="en-US" b="1" dirty="0"/>
              <a:t>if</a:t>
            </a:r>
            <a:r>
              <a:rPr lang="en-US" dirty="0"/>
              <a:t>(St[p]&gt;0) f++; </a:t>
            </a:r>
          </a:p>
          <a:p>
            <a:r>
              <a:rPr lang="en-US" dirty="0"/>
              <a:t>20. </a:t>
            </a:r>
            <a:r>
              <a:rPr lang="en-US" b="1" dirty="0"/>
              <a:t>if</a:t>
            </a:r>
            <a:r>
              <a:rPr lang="en-US" dirty="0"/>
              <a:t>(</a:t>
            </a:r>
            <a:r>
              <a:rPr lang="en-US" dirty="0" err="1"/>
              <a:t>Dr</a:t>
            </a:r>
            <a:r>
              <a:rPr lang="en-US" dirty="0"/>
              <a:t>[p]&gt;0) f++; </a:t>
            </a:r>
          </a:p>
          <a:p>
            <a:r>
              <a:rPr lang="en-US" dirty="0"/>
              <a:t>21. </a:t>
            </a:r>
            <a:r>
              <a:rPr lang="en-US" b="1" dirty="0"/>
              <a:t>if</a:t>
            </a:r>
            <a:r>
              <a:rPr lang="en-US" dirty="0"/>
              <a:t>(f==k) </a:t>
            </a:r>
          </a:p>
          <a:p>
            <a:r>
              <a:rPr lang="en-US" dirty="0"/>
              <a:t>22. </a:t>
            </a:r>
            <a:r>
              <a:rPr lang="en-US" b="1" dirty="0"/>
              <a:t>return </a:t>
            </a:r>
            <a:r>
              <a:rPr lang="en-US" dirty="0"/>
              <a:t>1+fii(St[p],k)+</a:t>
            </a:r>
            <a:r>
              <a:rPr lang="en-US" dirty="0" err="1"/>
              <a:t>fii</a:t>
            </a:r>
            <a:r>
              <a:rPr lang="en-US" dirty="0"/>
              <a:t>(</a:t>
            </a:r>
            <a:r>
              <a:rPr lang="en-US" dirty="0" err="1"/>
              <a:t>Dr</a:t>
            </a:r>
            <a:r>
              <a:rPr lang="en-US" dirty="0"/>
              <a:t>[p],k); </a:t>
            </a:r>
          </a:p>
          <a:p>
            <a:r>
              <a:rPr lang="en-US" dirty="0"/>
              <a:t>23. </a:t>
            </a:r>
            <a:r>
              <a:rPr lang="en-US" b="1" dirty="0"/>
              <a:t>else </a:t>
            </a:r>
            <a:endParaRPr lang="en-US" dirty="0"/>
          </a:p>
          <a:p>
            <a:r>
              <a:rPr lang="en-US" dirty="0"/>
              <a:t>24. </a:t>
            </a:r>
            <a:r>
              <a:rPr lang="en-US" b="1" dirty="0"/>
              <a:t>return </a:t>
            </a:r>
            <a:r>
              <a:rPr lang="en-US" dirty="0" err="1"/>
              <a:t>fii</a:t>
            </a:r>
            <a:r>
              <a:rPr lang="en-US" dirty="0"/>
              <a:t>(St[p],k)+</a:t>
            </a:r>
            <a:r>
              <a:rPr lang="en-US" dirty="0" err="1"/>
              <a:t>fii</a:t>
            </a:r>
            <a:r>
              <a:rPr lang="en-US" dirty="0"/>
              <a:t>(</a:t>
            </a:r>
            <a:r>
              <a:rPr lang="en-US" dirty="0" err="1"/>
              <a:t>Dr</a:t>
            </a:r>
            <a:r>
              <a:rPr lang="en-US" dirty="0"/>
              <a:t>[p],k); </a:t>
            </a:r>
          </a:p>
          <a:p>
            <a:r>
              <a:rPr lang="en-US" dirty="0"/>
              <a:t>25. } </a:t>
            </a:r>
          </a:p>
          <a:p>
            <a:r>
              <a:rPr lang="en-US" dirty="0"/>
              <a:t>26. </a:t>
            </a:r>
            <a:r>
              <a:rPr lang="en-US" b="1" dirty="0"/>
              <a:t>else return </a:t>
            </a:r>
            <a:r>
              <a:rPr lang="en-US" dirty="0"/>
              <a:t>0; </a:t>
            </a:r>
          </a:p>
          <a:p>
            <a:r>
              <a:rPr lang="en-US" dirty="0"/>
              <a:t>27. } </a:t>
            </a:r>
          </a:p>
          <a:p>
            <a:r>
              <a:rPr lang="en-US" dirty="0"/>
              <a:t>28. </a:t>
            </a:r>
          </a:p>
          <a:p>
            <a:r>
              <a:rPr lang="en-US" dirty="0"/>
              <a:t>29.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dirty="0"/>
              <a:t>main() </a:t>
            </a:r>
          </a:p>
          <a:p>
            <a:r>
              <a:rPr lang="en-US" dirty="0"/>
              <a:t>30. { </a:t>
            </a:r>
          </a:p>
          <a:p>
            <a:r>
              <a:rPr lang="en-US" dirty="0"/>
              <a:t>31. </a:t>
            </a:r>
            <a:r>
              <a:rPr lang="en-US" dirty="0" err="1"/>
              <a:t>citire</a:t>
            </a:r>
            <a:r>
              <a:rPr lang="en-US" dirty="0"/>
              <a:t>(); </a:t>
            </a:r>
          </a:p>
          <a:p>
            <a:r>
              <a:rPr lang="en-US" dirty="0"/>
              <a:t>32. </a:t>
            </a:r>
            <a:r>
              <a:rPr lang="en-US" b="1" dirty="0"/>
              <a:t>if</a:t>
            </a:r>
            <a:r>
              <a:rPr lang="en-US" dirty="0"/>
              <a:t>(</a:t>
            </a:r>
            <a:r>
              <a:rPr lang="en-US" dirty="0" err="1"/>
              <a:t>fii</a:t>
            </a:r>
            <a:r>
              <a:rPr lang="en-US" dirty="0"/>
              <a:t>(R,1)==0) </a:t>
            </a:r>
          </a:p>
          <a:p>
            <a:r>
              <a:rPr lang="en-US" dirty="0"/>
              <a:t>33. </a:t>
            </a:r>
            <a:r>
              <a:rPr lang="en-US" dirty="0" err="1"/>
              <a:t>cout</a:t>
            </a:r>
            <a:r>
              <a:rPr lang="en-US" dirty="0"/>
              <a:t>&lt;&lt;"Arbore </a:t>
            </a:r>
            <a:r>
              <a:rPr lang="en-US" dirty="0" err="1"/>
              <a:t>binar</a:t>
            </a:r>
            <a:r>
              <a:rPr lang="en-US" dirty="0"/>
              <a:t> strict"; </a:t>
            </a:r>
          </a:p>
          <a:p>
            <a:r>
              <a:rPr lang="en-US" dirty="0"/>
              <a:t>34. </a:t>
            </a:r>
            <a:r>
              <a:rPr lang="en-US" b="1" dirty="0"/>
              <a:t>else </a:t>
            </a:r>
            <a:endParaRPr lang="en-US" dirty="0"/>
          </a:p>
          <a:p>
            <a:r>
              <a:rPr lang="en-US" dirty="0"/>
              <a:t>35. </a:t>
            </a:r>
            <a:r>
              <a:rPr lang="en-US" dirty="0" err="1"/>
              <a:t>cout</a:t>
            </a:r>
            <a:r>
              <a:rPr lang="en-US" dirty="0"/>
              <a:t>&lt;&lt;"Nu </a:t>
            </a:r>
            <a:r>
              <a:rPr lang="en-US" dirty="0" err="1"/>
              <a:t>este</a:t>
            </a:r>
            <a:r>
              <a:rPr lang="en-US" dirty="0"/>
              <a:t> arbore </a:t>
            </a:r>
            <a:r>
              <a:rPr lang="en-US" dirty="0" err="1"/>
              <a:t>binar</a:t>
            </a:r>
            <a:r>
              <a:rPr lang="en-US" dirty="0"/>
              <a:t> strict"; </a:t>
            </a:r>
          </a:p>
          <a:p>
            <a:r>
              <a:rPr lang="en-US" dirty="0"/>
              <a:t>36. }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24128" y="471509"/>
            <a:ext cx="4389120" cy="5548291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4900" dirty="0"/>
              <a:t>#include&lt;</a:t>
            </a:r>
            <a:r>
              <a:rPr lang="en-US" sz="4900" dirty="0" err="1"/>
              <a:t>fstream</a:t>
            </a:r>
            <a:r>
              <a:rPr lang="en-US" sz="4900" dirty="0"/>
              <a:t>&gt;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#include&lt;</a:t>
            </a:r>
            <a:r>
              <a:rPr lang="en-US" sz="4900" dirty="0" err="1"/>
              <a:t>iostream</a:t>
            </a:r>
            <a:r>
              <a:rPr lang="en-US" sz="4900" dirty="0"/>
              <a:t>&gt; </a:t>
            </a:r>
          </a:p>
          <a:p>
            <a:r>
              <a:rPr lang="en-US" sz="4900" dirty="0" smtClean="0"/>
              <a:t> </a:t>
            </a:r>
            <a:r>
              <a:rPr lang="en-US" sz="4900" b="1" dirty="0"/>
              <a:t>using namespace </a:t>
            </a:r>
            <a:r>
              <a:rPr lang="en-US" sz="4900" dirty="0" err="1"/>
              <a:t>std</a:t>
            </a:r>
            <a:r>
              <a:rPr lang="en-US" sz="4900" dirty="0"/>
              <a:t>; </a:t>
            </a:r>
          </a:p>
          <a:p>
            <a:r>
              <a:rPr lang="en-US" sz="4900" dirty="0" smtClean="0"/>
              <a:t> </a:t>
            </a:r>
            <a:r>
              <a:rPr lang="en-US" sz="4900" b="1" dirty="0" err="1"/>
              <a:t>int</a:t>
            </a:r>
            <a:r>
              <a:rPr lang="en-US" sz="4900" b="1" dirty="0"/>
              <a:t> </a:t>
            </a:r>
            <a:r>
              <a:rPr lang="en-US" sz="4900" dirty="0" err="1"/>
              <a:t>i,n,St</a:t>
            </a:r>
            <a:r>
              <a:rPr lang="en-US" sz="4900" dirty="0"/>
              <a:t>[101],</a:t>
            </a:r>
            <a:r>
              <a:rPr lang="en-US" sz="4900" dirty="0" err="1"/>
              <a:t>R,Dr</a:t>
            </a:r>
            <a:r>
              <a:rPr lang="en-US" sz="4900" dirty="0"/>
              <a:t>[101]; </a:t>
            </a:r>
          </a:p>
          <a:p>
            <a:r>
              <a:rPr lang="en-US" sz="4900" dirty="0" smtClean="0"/>
              <a:t> </a:t>
            </a:r>
            <a:r>
              <a:rPr lang="en-US" sz="4900" b="1" dirty="0"/>
              <a:t>void </a:t>
            </a:r>
            <a:r>
              <a:rPr lang="en-US" sz="4900" dirty="0" err="1"/>
              <a:t>citire</a:t>
            </a:r>
            <a:r>
              <a:rPr lang="en-US" sz="4900" dirty="0"/>
              <a:t>()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{ </a:t>
            </a:r>
          </a:p>
          <a:p>
            <a:r>
              <a:rPr lang="en-US" sz="4900" dirty="0" smtClean="0"/>
              <a:t> </a:t>
            </a:r>
            <a:r>
              <a:rPr lang="en-US" sz="4900" dirty="0" err="1"/>
              <a:t>ifstream</a:t>
            </a:r>
            <a:r>
              <a:rPr lang="en-US" sz="4900" dirty="0"/>
              <a:t> f("arbore.in");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f&gt;&gt;n&gt;&gt;R; </a:t>
            </a:r>
          </a:p>
          <a:p>
            <a:r>
              <a:rPr lang="en-US" sz="4900" dirty="0" smtClean="0"/>
              <a:t> </a:t>
            </a:r>
            <a:r>
              <a:rPr lang="en-US" sz="4900" b="1" dirty="0"/>
              <a:t>for</a:t>
            </a:r>
            <a:r>
              <a:rPr lang="en-US" sz="4900" dirty="0"/>
              <a:t>(</a:t>
            </a:r>
            <a:r>
              <a:rPr lang="en-US" sz="4900" dirty="0" err="1"/>
              <a:t>i</a:t>
            </a:r>
            <a:r>
              <a:rPr lang="en-US" sz="4900" dirty="0"/>
              <a:t>=1;i&lt;=</a:t>
            </a:r>
            <a:r>
              <a:rPr lang="en-US" sz="4900" dirty="0" err="1"/>
              <a:t>n;i</a:t>
            </a:r>
            <a:r>
              <a:rPr lang="en-US" sz="4900" dirty="0"/>
              <a:t>++) f&gt;&gt;St[</a:t>
            </a:r>
            <a:r>
              <a:rPr lang="en-US" sz="4900" dirty="0" err="1"/>
              <a:t>i</a:t>
            </a:r>
            <a:r>
              <a:rPr lang="en-US" sz="4900" dirty="0"/>
              <a:t>]; </a:t>
            </a:r>
          </a:p>
          <a:p>
            <a:r>
              <a:rPr lang="nn-NO" sz="4900" dirty="0" smtClean="0"/>
              <a:t> </a:t>
            </a:r>
            <a:r>
              <a:rPr lang="nn-NO" sz="4900" b="1" dirty="0"/>
              <a:t>for</a:t>
            </a:r>
            <a:r>
              <a:rPr lang="nn-NO" sz="4900" dirty="0"/>
              <a:t>(i=1;i&lt;=n;i++) f&gt;&gt;Dr[i]; </a:t>
            </a:r>
          </a:p>
          <a:p>
            <a:r>
              <a:rPr lang="en-US" sz="4900" dirty="0" smtClean="0"/>
              <a:t> </a:t>
            </a:r>
            <a:r>
              <a:rPr lang="en-US" sz="4900" dirty="0" err="1"/>
              <a:t>f.close</a:t>
            </a:r>
            <a:r>
              <a:rPr lang="en-US" sz="4900" dirty="0"/>
              <a:t>();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} </a:t>
            </a:r>
          </a:p>
          <a:p>
            <a:r>
              <a:rPr lang="en-US" sz="4900" dirty="0" smtClean="0"/>
              <a:t> </a:t>
            </a:r>
            <a:endParaRPr lang="en-US" sz="4900" dirty="0"/>
          </a:p>
          <a:p>
            <a:r>
              <a:rPr lang="sv-SE" sz="4900" dirty="0" smtClean="0"/>
              <a:t> </a:t>
            </a:r>
            <a:r>
              <a:rPr lang="sv-SE" sz="4900" b="1" dirty="0"/>
              <a:t>int </a:t>
            </a:r>
            <a:r>
              <a:rPr lang="sv-SE" sz="4900" dirty="0"/>
              <a:t>fii(</a:t>
            </a:r>
            <a:r>
              <a:rPr lang="sv-SE" sz="4900" b="1" dirty="0"/>
              <a:t>int </a:t>
            </a:r>
            <a:r>
              <a:rPr lang="sv-SE" sz="4900" dirty="0"/>
              <a:t>p,</a:t>
            </a:r>
            <a:r>
              <a:rPr lang="sv-SE" sz="4900" b="1" dirty="0"/>
              <a:t>int </a:t>
            </a:r>
            <a:r>
              <a:rPr lang="sv-SE" sz="4900" dirty="0"/>
              <a:t>k)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{ </a:t>
            </a:r>
          </a:p>
          <a:p>
            <a:r>
              <a:rPr lang="en-US" sz="4900" dirty="0" smtClean="0"/>
              <a:t> </a:t>
            </a:r>
            <a:r>
              <a:rPr lang="en-US" sz="4900" b="1" dirty="0" err="1"/>
              <a:t>int</a:t>
            </a:r>
            <a:r>
              <a:rPr lang="en-US" sz="4900" b="1" dirty="0"/>
              <a:t> </a:t>
            </a:r>
            <a:r>
              <a:rPr lang="en-US" sz="4900" dirty="0"/>
              <a:t>f=0; </a:t>
            </a:r>
          </a:p>
          <a:p>
            <a:r>
              <a:rPr lang="en-US" sz="4900" dirty="0" smtClean="0"/>
              <a:t> </a:t>
            </a:r>
            <a:r>
              <a:rPr lang="en-US" sz="4900" b="1" dirty="0"/>
              <a:t>if</a:t>
            </a:r>
            <a:r>
              <a:rPr lang="en-US" sz="4900" dirty="0"/>
              <a:t>(p&gt;0) </a:t>
            </a:r>
          </a:p>
          <a:p>
            <a:r>
              <a:rPr lang="en-US" sz="4900" dirty="0" smtClean="0"/>
              <a:t> </a:t>
            </a:r>
            <a:r>
              <a:rPr lang="en-US" sz="4900" dirty="0"/>
              <a:t>{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7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2258"/>
            <a:ext cx="10515600" cy="4351338"/>
          </a:xfrm>
        </p:spPr>
        <p:txBody>
          <a:bodyPr/>
          <a:lstStyle/>
          <a:p>
            <a:r>
              <a:rPr lang="en-US" dirty="0"/>
              <a:t> </a:t>
            </a:r>
            <a:r>
              <a:rPr lang="ro-RO" dirty="0" smtClean="0"/>
              <a:t>T</a:t>
            </a:r>
            <a:r>
              <a:rPr lang="en-US" dirty="0" err="1" smtClean="0"/>
              <a:t>erminologia</a:t>
            </a:r>
            <a:r>
              <a:rPr lang="en-US" dirty="0" smtClean="0"/>
              <a:t> </a:t>
            </a:r>
            <a:r>
              <a:rPr lang="en-US" dirty="0" err="1"/>
              <a:t>folosita</a:t>
            </a:r>
            <a:r>
              <a:rPr lang="en-US" dirty="0"/>
              <a:t> la </a:t>
            </a:r>
            <a:r>
              <a:rPr lang="en-US" dirty="0" err="1"/>
              <a:t>arbori</a:t>
            </a:r>
            <a:r>
              <a:rPr lang="en-US" dirty="0"/>
              <a:t> cu </a:t>
            </a:r>
            <a:r>
              <a:rPr lang="en-US" dirty="0" err="1"/>
              <a:t>radacina</a:t>
            </a:r>
            <a:r>
              <a:rPr lang="en-US" dirty="0"/>
              <a:t> 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aplica</a:t>
            </a:r>
            <a:r>
              <a:rPr lang="en-US" dirty="0"/>
              <a:t> </a:t>
            </a:r>
            <a:r>
              <a:rPr lang="en-US" dirty="0" err="1"/>
              <a:t>si</a:t>
            </a:r>
            <a:r>
              <a:rPr lang="en-US" dirty="0"/>
              <a:t> la </a:t>
            </a:r>
            <a:r>
              <a:rPr lang="en-US" dirty="0" err="1"/>
              <a:t>arbori</a:t>
            </a:r>
            <a:r>
              <a:rPr lang="en-US" dirty="0"/>
              <a:t> </a:t>
            </a:r>
            <a:r>
              <a:rPr lang="en-US" dirty="0" err="1"/>
              <a:t>binari</a:t>
            </a:r>
            <a:r>
              <a:rPr lang="en-US" dirty="0"/>
              <a:t>.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deosebi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arborii</a:t>
            </a:r>
            <a:r>
              <a:rPr lang="en-US" dirty="0"/>
              <a:t> </a:t>
            </a:r>
            <a:r>
              <a:rPr lang="en-US" dirty="0" err="1"/>
              <a:t>binari</a:t>
            </a:r>
            <a:r>
              <a:rPr lang="en-US" dirty="0"/>
              <a:t> </a:t>
            </a:r>
            <a:r>
              <a:rPr lang="en-US" dirty="0" err="1"/>
              <a:t>cateva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</a:t>
            </a:r>
            <a:r>
              <a:rPr lang="en-US" dirty="0" err="1"/>
              <a:t>speciale</a:t>
            </a:r>
            <a:r>
              <a:rPr lang="en-US" dirty="0"/>
              <a:t>:</a:t>
            </a:r>
          </a:p>
          <a:p>
            <a:r>
              <a:rPr lang="en-US" dirty="0"/>
              <a:t>            1.</a:t>
            </a:r>
            <a:r>
              <a:rPr lang="en-US" i="1" dirty="0"/>
              <a:t> </a:t>
            </a:r>
            <a:r>
              <a:rPr lang="en-US" sz="2400" b="1" i="1" dirty="0" err="1">
                <a:solidFill>
                  <a:srgbClr val="FF0000"/>
                </a:solidFill>
              </a:rPr>
              <a:t>Arbori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binari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stricti</a:t>
            </a:r>
            <a:r>
              <a:rPr lang="en-US" sz="2400" b="1" dirty="0"/>
              <a:t> </a:t>
            </a:r>
            <a:r>
              <a:rPr lang="en-US" sz="2400" b="1" dirty="0" err="1"/>
              <a:t>sunt</a:t>
            </a:r>
            <a:r>
              <a:rPr lang="en-US" sz="2400" b="1" dirty="0"/>
              <a:t> </a:t>
            </a:r>
            <a:r>
              <a:rPr lang="en-US" sz="2400" b="1" dirty="0" err="1"/>
              <a:t>arborii</a:t>
            </a:r>
            <a:r>
              <a:rPr lang="en-US" sz="2400" b="1" dirty="0"/>
              <a:t> </a:t>
            </a:r>
            <a:r>
              <a:rPr lang="en-US" sz="2400" b="1" dirty="0" err="1"/>
              <a:t>binari</a:t>
            </a:r>
            <a:r>
              <a:rPr lang="en-US" sz="2400" b="1" dirty="0"/>
              <a:t> in care </a:t>
            </a:r>
            <a:r>
              <a:rPr lang="en-US" sz="2400" b="1" dirty="0" err="1"/>
              <a:t>orice</a:t>
            </a:r>
            <a:r>
              <a:rPr lang="en-US" sz="2400" b="1" dirty="0"/>
              <a:t> </a:t>
            </a:r>
            <a:r>
              <a:rPr lang="en-US" sz="2400" b="1" dirty="0" err="1"/>
              <a:t>varf</a:t>
            </a:r>
            <a:r>
              <a:rPr lang="en-US" sz="2400" b="1" dirty="0"/>
              <a:t> are </a:t>
            </a:r>
            <a:r>
              <a:rPr lang="en-US" sz="2400" b="1" dirty="0" err="1"/>
              <a:t>gradul</a:t>
            </a:r>
            <a:r>
              <a:rPr lang="en-US" sz="2400" b="1" dirty="0"/>
              <a:t> zero (</a:t>
            </a:r>
            <a:r>
              <a:rPr lang="en-US" sz="2400" b="1" dirty="0" err="1"/>
              <a:t>este</a:t>
            </a:r>
            <a:r>
              <a:rPr lang="en-US" sz="2400" b="1" dirty="0"/>
              <a:t> terminal )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doi</a:t>
            </a:r>
            <a:r>
              <a:rPr lang="en-US" sz="2400" b="1" dirty="0"/>
              <a:t> (are exact </a:t>
            </a:r>
            <a:r>
              <a:rPr lang="en-US" sz="2400" b="1" dirty="0" err="1"/>
              <a:t>doi</a:t>
            </a:r>
            <a:r>
              <a:rPr lang="en-US" sz="2400" b="1" dirty="0"/>
              <a:t> </a:t>
            </a:r>
            <a:r>
              <a:rPr lang="en-US" sz="2400" b="1" dirty="0" err="1"/>
              <a:t>fii</a:t>
            </a:r>
            <a:r>
              <a:rPr lang="en-US" sz="2400" b="1" dirty="0" smtClean="0"/>
              <a:t>).</a:t>
            </a:r>
          </a:p>
          <a:p>
            <a:endParaRPr lang="en-US" sz="2400" b="1" dirty="0"/>
          </a:p>
        </p:txBody>
      </p:sp>
      <p:pic>
        <p:nvPicPr>
          <p:cNvPr id="6" name="Picture 2" descr="http://www.scrigroup.com/files/informatica/algoritmi/67_poze/image0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107" y="3322563"/>
            <a:ext cx="2219209" cy="205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4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Un </a:t>
            </a:r>
            <a:r>
              <a:rPr lang="en-US" dirty="0"/>
              <a:t>arbore cu 10 </a:t>
            </a:r>
            <a:r>
              <a:rPr lang="en-US" dirty="0" err="1"/>
              <a:t>noduri</a:t>
            </a:r>
            <a:r>
              <a:rPr lang="en-US" dirty="0"/>
              <a:t> are </a:t>
            </a:r>
            <a:r>
              <a:rPr lang="en-US" dirty="0" err="1"/>
              <a:t>urmatorul</a:t>
            </a:r>
            <a:r>
              <a:rPr lang="en-US" dirty="0"/>
              <a:t> vector de </a:t>
            </a:r>
            <a:r>
              <a:rPr lang="en-US" dirty="0" err="1"/>
              <a:t>tati</a:t>
            </a:r>
            <a:r>
              <a:rPr lang="en-US" dirty="0"/>
              <a:t>: T={4, 4, 2, 5, 0, 5, 8, 6, 8, 8}. Cate </a:t>
            </a:r>
            <a:r>
              <a:rPr lang="en-US" dirty="0" err="1"/>
              <a:t>noduri</a:t>
            </a:r>
            <a:r>
              <a:rPr lang="en-US" dirty="0"/>
              <a:t> </a:t>
            </a:r>
            <a:r>
              <a:rPr lang="en-US" dirty="0" err="1"/>
              <a:t>frunza</a:t>
            </a:r>
            <a:r>
              <a:rPr lang="en-US" dirty="0"/>
              <a:t> (</a:t>
            </a:r>
            <a:r>
              <a:rPr lang="en-US" dirty="0" err="1"/>
              <a:t>terminale</a:t>
            </a:r>
            <a:r>
              <a:rPr lang="en-US" dirty="0"/>
              <a:t>) are </a:t>
            </a:r>
            <a:r>
              <a:rPr lang="en-US" dirty="0" err="1"/>
              <a:t>acest</a:t>
            </a:r>
            <a:r>
              <a:rPr lang="en-US" dirty="0"/>
              <a:t> arbore?</a:t>
            </a:r>
          </a:p>
          <a:p>
            <a:r>
              <a:rPr lang="en-US" dirty="0"/>
              <a:t>a)   5		b)   3		c)   4		d)   6</a:t>
            </a:r>
          </a:p>
          <a:p>
            <a:r>
              <a:rPr lang="en-US" b="1" dirty="0" smtClean="0"/>
              <a:t>1.</a:t>
            </a:r>
            <a:r>
              <a:rPr lang="en-US" dirty="0" smtClean="0"/>
              <a:t>   </a:t>
            </a:r>
            <a:r>
              <a:rPr lang="en-US" dirty="0"/>
              <a:t>Se </a:t>
            </a:r>
            <a:r>
              <a:rPr lang="en-US" dirty="0" err="1"/>
              <a:t>considera</a:t>
            </a:r>
            <a:r>
              <a:rPr lang="en-US" dirty="0"/>
              <a:t> arboreal cu 8 </a:t>
            </a:r>
            <a:r>
              <a:rPr lang="en-US" dirty="0" err="1"/>
              <a:t>noduri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muchiile</a:t>
            </a:r>
            <a:r>
              <a:rPr lang="en-US" dirty="0"/>
              <a:t>: [1,5], [2,3], [3,6], [3,8], [4,6], [5,7], [6,7]. Care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nodurile</a:t>
            </a:r>
            <a:r>
              <a:rPr lang="en-US" dirty="0"/>
              <a:t> </a:t>
            </a:r>
            <a:r>
              <a:rPr lang="en-US" dirty="0" err="1"/>
              <a:t>arborelui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putea</a:t>
            </a:r>
            <a:r>
              <a:rPr lang="en-US" dirty="0"/>
              <a:t> fi </a:t>
            </a:r>
            <a:r>
              <a:rPr lang="en-US" dirty="0" err="1"/>
              <a:t>alese</a:t>
            </a:r>
            <a:r>
              <a:rPr lang="en-US" dirty="0"/>
              <a:t> ca </a:t>
            </a:r>
            <a:r>
              <a:rPr lang="en-US" dirty="0" err="1"/>
              <a:t>radacina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 arboreal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aiba</a:t>
            </a:r>
            <a:r>
              <a:rPr lang="en-US" dirty="0"/>
              <a:t> </a:t>
            </a:r>
            <a:r>
              <a:rPr lang="en-US" dirty="0" err="1"/>
              <a:t>numar</a:t>
            </a:r>
            <a:r>
              <a:rPr lang="en-US" dirty="0"/>
              <a:t> maxim de </a:t>
            </a:r>
            <a:r>
              <a:rPr lang="en-US" dirty="0" err="1"/>
              <a:t>niveluri</a:t>
            </a:r>
            <a:r>
              <a:rPr lang="en-US" dirty="0"/>
              <a:t>:</a:t>
            </a:r>
          </a:p>
          <a:p>
            <a:r>
              <a:rPr lang="en-US" dirty="0"/>
              <a:t>a)   1, 2, 8                b)   3, 4, 7          c)   6               d)  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0" y="2323887"/>
            <a:ext cx="10515600" cy="4351338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exemplu</a:t>
            </a:r>
            <a:r>
              <a:rPr lang="en-US" dirty="0" smtClean="0"/>
              <a:t>, </a:t>
            </a:r>
            <a:r>
              <a:rPr lang="en-US" dirty="0" err="1" smtClean="0"/>
              <a:t>arborii</a:t>
            </a:r>
            <a:r>
              <a:rPr lang="en-US" dirty="0" smtClean="0"/>
              <a:t> din fig. nu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arbori</a:t>
            </a:r>
            <a:r>
              <a:rPr lang="en-US" dirty="0" smtClean="0"/>
              <a:t> </a:t>
            </a:r>
            <a:r>
              <a:rPr lang="en-US" dirty="0" err="1" smtClean="0"/>
              <a:t>binari</a:t>
            </a:r>
            <a:r>
              <a:rPr lang="en-US" dirty="0" smtClean="0"/>
              <a:t> </a:t>
            </a:r>
            <a:r>
              <a:rPr lang="en-US" dirty="0" err="1" smtClean="0"/>
              <a:t>stricti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nodurile</a:t>
            </a:r>
            <a:r>
              <a:rPr lang="en-US" dirty="0" smtClean="0"/>
              <a:t> </a:t>
            </a:r>
            <a:r>
              <a:rPr lang="en-US" dirty="0" smtClean="0"/>
              <a:t>2 </a:t>
            </a:r>
            <a:r>
              <a:rPr lang="en-US" dirty="0" err="1" smtClean="0"/>
              <a:t>si</a:t>
            </a:r>
            <a:r>
              <a:rPr lang="en-US" dirty="0" smtClean="0"/>
              <a:t> 6 </a:t>
            </a:r>
            <a:r>
              <a:rPr lang="en-US" dirty="0" err="1" smtClean="0"/>
              <a:t>avand</a:t>
            </a:r>
            <a:r>
              <a:rPr lang="en-US" dirty="0" smtClean="0"/>
              <a:t> un </a:t>
            </a:r>
            <a:r>
              <a:rPr lang="en-US" dirty="0" err="1" smtClean="0"/>
              <a:t>singur</a:t>
            </a:r>
            <a:r>
              <a:rPr lang="en-US" dirty="0" smtClean="0"/>
              <a:t> </a:t>
            </a:r>
            <a:r>
              <a:rPr lang="en-US" dirty="0" err="1" smtClean="0"/>
              <a:t>fiu</a:t>
            </a:r>
            <a:endParaRPr lang="es-E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/>
          </a:p>
        </p:txBody>
      </p:sp>
      <p:pic>
        <p:nvPicPr>
          <p:cNvPr id="8" name="Picture 2" descr="http://www.scrigroup.com/files/informatica/algoritmi/67_poze/image0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34" y="3578250"/>
            <a:ext cx="28479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8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scrigroup.com/files/informatica/algoritmi/67_poze/image01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573" y="4094329"/>
            <a:ext cx="2927035" cy="155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69242" y="1850140"/>
            <a:ext cx="9608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           2.</a:t>
            </a:r>
            <a:r>
              <a:rPr lang="en-US" b="0" i="1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Arbori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plini</a:t>
            </a:r>
            <a:r>
              <a:rPr lang="en-US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sunt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arbori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care au 2</a:t>
            </a:r>
            <a:r>
              <a:rPr lang="en-US" sz="2800" b="1" i="0" baseline="3000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k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-1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varfuri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dispuse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pe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nivelurile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0, 1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ro-RO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...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k-1,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astfel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incat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pe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fiecare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nivel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se 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gasesc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2</a:t>
            </a:r>
            <a:r>
              <a:rPr lang="en-US" sz="2800" b="1" i="0" baseline="3000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8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varfuri</a:t>
            </a:r>
            <a:r>
              <a:rPr lang="en-US" sz="28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2800" b="1" i="0" dirty="0" smtClean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74209" y="2047164"/>
            <a:ext cx="9430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Arborii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completi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sunt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arbori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care se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obtin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    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dintr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-un arbore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binar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plin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prin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eliminarea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din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dreapta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catre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stanga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unor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noduri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de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pe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ultimul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nivel</a:t>
            </a:r>
            <a:r>
              <a:rPr lang="en-US" sz="2400" b="1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2400" b="1" dirty="0"/>
          </a:p>
        </p:txBody>
      </p:sp>
      <p:pic>
        <p:nvPicPr>
          <p:cNvPr id="9218" name="Picture 2" descr="http://www.scrigroup.com/files/informatica/algoritmi/67_poze/image0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256" y="3725839"/>
            <a:ext cx="2724102" cy="171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11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585" y="2506662"/>
            <a:ext cx="10515600" cy="4351338"/>
          </a:xfrm>
        </p:spPr>
        <p:txBody>
          <a:bodyPr/>
          <a:lstStyle/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Construim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arborele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plin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2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noduri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eliminam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ultimul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nodurile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-1, 2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-2, , 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arborele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5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varfuri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obtine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eliminarea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varfurilor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din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arborele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binar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plin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 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inaltimea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o-RO" altLang="en-US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kumimoji="0" lang="en-US" altLang="en-US" sz="88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92691" y="771137"/>
            <a:ext cx="569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endParaRPr kumimoji="0" lang="en-US" altLang="en-US" sz="51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http://www.scrigroup.com/files/informatica/algoritmi/67_poze/image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227" y="4166525"/>
            <a:ext cx="10096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crigroup.com/files/informatica/algoritmi/67_poze/image01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074" y="4166525"/>
            <a:ext cx="28479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3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70" y="1825625"/>
            <a:ext cx="10515600" cy="4351338"/>
          </a:xfrm>
        </p:spPr>
        <p:txBody>
          <a:bodyPr/>
          <a:lstStyle/>
          <a:p>
            <a:pPr marL="0" lvl="0" indent="45720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Arbori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binari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degenerati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arbori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binari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 n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varfuri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dispuse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niveluri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/>
          </a:p>
          <a:p>
            <a:pPr marL="0" lvl="0" indent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9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96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611532" y="90100"/>
            <a:ext cx="7232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0" lang="en-US" altLang="en-US" sz="7400" b="0" i="0" u="none" strike="noStrike" cap="none" normalizeH="0" baseline="0" dirty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www.scrigroup.com/files/informatica/algoritmi/67_poze/image02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53174"/>
            <a:ext cx="2333625" cy="1114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ttp://www.scrigroup.com/files/informatica/algoritmi/67_poze/image0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52" y="3930556"/>
            <a:ext cx="3018624" cy="1485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5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68116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9617" y="2019869"/>
            <a:ext cx="89802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5.Arbori </a:t>
            </a:r>
            <a:r>
              <a:rPr lang="en-US" sz="2000" b="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000" b="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echilibrati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-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sunt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arbori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binari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in care,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pentru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orice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nod,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numarul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nodurilor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din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subarborele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drept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2000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si</a:t>
            </a:r>
            <a:r>
              <a:rPr lang="en-US" sz="2000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numarul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nodurilor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din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subarborele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stang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difera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 cu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cel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mult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o </a:t>
            </a:r>
            <a:r>
              <a:rPr lang="en-US" b="0" i="0" dirty="0" err="1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unitate</a:t>
            </a:r>
            <a:r>
              <a:rPr lang="en-US" b="0" i="0" dirty="0" smtClean="0"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solidFill>
                  <a:srgbClr val="171717"/>
                </a:solidFill>
                <a:latin typeface="Times New Roman" panose="02020603050405020304" pitchFamily="18" charset="0"/>
              </a:rPr>
              <a:t>De </a:t>
            </a:r>
            <a:r>
              <a:rPr lang="en-US" dirty="0" err="1" smtClean="0">
                <a:solidFill>
                  <a:srgbClr val="171717"/>
                </a:solidFill>
                <a:latin typeface="Times New Roman" panose="02020603050405020304" pitchFamily="18" charset="0"/>
              </a:rPr>
              <a:t>exemplu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1600" y="-144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exemplu,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4800" b="0" i="0" u="none" strike="noStrike" cap="none" normalizeH="0" baseline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5200" b="0" i="0" u="none" strike="noStrike" cap="none" normalizeH="0" baseline="0" smtClean="0">
              <a:ln>
                <a:noFill/>
              </a:ln>
              <a:solidFill>
                <a:srgbClr val="171717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www.scrigroup.com/files/informatica/algoritmi/67_poze/image0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630" y="3370997"/>
            <a:ext cx="3546878" cy="124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http://www.scrigroup.com/files/informatica/algoritmi/67_poze/image0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04" y="3370998"/>
            <a:ext cx="2928284" cy="108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8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Proprietati</a:t>
            </a:r>
            <a:r>
              <a:rPr lang="en-US" dirty="0"/>
              <a:t> ale </a:t>
            </a:r>
            <a:r>
              <a:rPr lang="en-US" dirty="0" err="1"/>
              <a:t>arborilor</a:t>
            </a:r>
            <a:r>
              <a:rPr lang="en-US" dirty="0"/>
              <a:t> </a:t>
            </a:r>
            <a:r>
              <a:rPr lang="en-US" dirty="0" err="1"/>
              <a:t>binari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1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575</TotalTime>
  <Words>476</Words>
  <Application>Microsoft Office PowerPoint</Application>
  <PresentationFormat>Widescreen</PresentationFormat>
  <Paragraphs>142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</vt:lpstr>
      <vt:lpstr>Calibri</vt:lpstr>
      <vt:lpstr>Calibri Light</vt:lpstr>
      <vt:lpstr>Symbol</vt:lpstr>
      <vt:lpstr>Times New Roman</vt:lpstr>
      <vt:lpstr>Retrospect</vt:lpstr>
      <vt:lpstr>TIPURI SPECIALE DE ARBORI BINARI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Proprietati ale arborilor binari</vt:lpstr>
      <vt:lpstr> Propr 1. Numarul maxim de noduri de pe nivelul i al unui arbore binar este 2i.  </vt:lpstr>
      <vt:lpstr>Prop 2. Numarul maxim de noduri intr-un arbore cu inaltimea h este 2h+1-1. </vt:lpstr>
      <vt:lpstr>Propr 3. In orice arbore binar nevid cu n0 noduri terminale exista n0-1 noduri de grad 2. </vt:lpstr>
      <vt:lpstr> Propr 4.Un arbore cu n varfuri are inaltimea cel putin egala cu [log2n]. </vt:lpstr>
      <vt:lpstr>Reprezentarea  secventiala.</vt:lpstr>
      <vt:lpstr>Propozitie Urmatoarele relatii sunt valabile pentru orice nod x din arbore : </vt:lpstr>
      <vt:lpstr>Se propune spre rezolvare urmatoarea  problemă: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2015-05-09T21:08:25Z</dcterms:created>
  <dcterms:modified xsi:type="dcterms:W3CDTF">2015-05-10T21:00:53Z</dcterms:modified>
</cp:coreProperties>
</file>