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613538CA-7956-45F1-AB26-AFAA3FF49072}" type="datetimeFigureOut">
              <a:rPr lang="en-US"/>
              <a:pPr/>
              <a:t>9/30/2012</a:t>
            </a:fld>
            <a:endParaRPr lang="en-US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5287D6E9-CEE0-46BB-8474-4C14F07D15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41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A02D7-259F-4988-BA88-E7D8BCF68525}" type="datetimeFigureOut">
              <a:rPr lang="ro-RO"/>
              <a:pPr>
                <a:defRPr/>
              </a:pPr>
              <a:t>30.09.2012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1B9A3-DE81-4FBB-9428-A54D20083A2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0746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68015-74A0-4E06-A138-073B5333AEF8}" type="datetimeFigureOut">
              <a:rPr lang="ro-RO"/>
              <a:pPr>
                <a:defRPr/>
              </a:pPr>
              <a:t>30.09.2012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100D6-48BA-4D9B-BCE2-6117D522A8C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5855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DED1-35CB-4C6B-9FE0-83CE05BA23C4}" type="datetimeFigureOut">
              <a:rPr lang="ro-RO"/>
              <a:pPr>
                <a:defRPr/>
              </a:pPr>
              <a:t>30.09.2012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9CE59-CD45-492E-AC32-0495BFA233A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837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4F5F-1390-44EE-A722-944C3B79456A}" type="datetimeFigureOut">
              <a:rPr lang="ro-RO"/>
              <a:pPr>
                <a:defRPr/>
              </a:pPr>
              <a:t>30.09.2012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3418-5F83-409B-910B-22AD7D3238A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250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D1B25-7B98-46C4-9BED-43F97768DF27}" type="datetimeFigureOut">
              <a:rPr lang="ro-RO"/>
              <a:pPr>
                <a:defRPr/>
              </a:pPr>
              <a:t>30.09.2012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5D0D1-768D-44BC-997C-4366FB6B7B6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695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FF65B-FAAB-466D-B106-769307C0D7D8}" type="datetimeFigureOut">
              <a:rPr lang="ro-RO"/>
              <a:pPr>
                <a:defRPr/>
              </a:pPr>
              <a:t>30.09.2012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93A22-28BF-478D-A7FD-05330B3AF79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7760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1A54E-E04F-4D23-BE84-0EBF294D7884}" type="datetimeFigureOut">
              <a:rPr lang="ro-RO"/>
              <a:pPr>
                <a:defRPr/>
              </a:pPr>
              <a:t>30.09.2012</a:t>
            </a:fld>
            <a:endParaRPr lang="ro-R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4D607-07D7-40BD-865F-8E0C41FA3A6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1826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935B-2E0B-4D4F-9427-31BD71B0EAEE}" type="datetimeFigureOut">
              <a:rPr lang="ro-RO"/>
              <a:pPr>
                <a:defRPr/>
              </a:pPr>
              <a:t>30.09.2012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F4A0E-9577-4C8A-87B4-7BF9D046010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2683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2AAFD-A331-487B-8264-C5C338284B8C}" type="datetimeFigureOut">
              <a:rPr lang="ro-RO"/>
              <a:pPr>
                <a:defRPr/>
              </a:pPr>
              <a:t>30.09.2012</a:t>
            </a:fld>
            <a:endParaRPr lang="ro-R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75BE-BECE-4A38-9774-030B3FF7522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475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2372-9723-44CE-9D15-B51918268BDA}" type="datetimeFigureOut">
              <a:rPr lang="ro-RO"/>
              <a:pPr>
                <a:defRPr/>
              </a:pPr>
              <a:t>30.09.2012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ED30-DA82-4242-A318-7DCA5138AD1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7062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F6073-8853-4A81-81FC-4B8DE057C052}" type="datetimeFigureOut">
              <a:rPr lang="ro-RO"/>
              <a:pPr>
                <a:defRPr/>
              </a:pPr>
              <a:t>30.09.2012</a:t>
            </a:fld>
            <a:endParaRPr lang="ro-RO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CBD32-459A-4B3E-8A47-B762A79589D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051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D294D0-7E06-436B-BA65-3080D9502D1B}" type="datetimeFigureOut">
              <a:rPr lang="ro-RO"/>
              <a:pPr>
                <a:defRPr/>
              </a:pPr>
              <a:t>30.09.2012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7D6265-539D-4BC3-A63C-39381DA6C72D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4" r:id="rId2"/>
    <p:sldLayoutId id="2147483873" r:id="rId3"/>
    <p:sldLayoutId id="2147483872" r:id="rId4"/>
    <p:sldLayoutId id="2147483871" r:id="rId5"/>
    <p:sldLayoutId id="2147483870" r:id="rId6"/>
    <p:sldLayoutId id="2147483869" r:id="rId7"/>
    <p:sldLayoutId id="2147483868" r:id="rId8"/>
    <p:sldLayoutId id="2147483876" r:id="rId9"/>
    <p:sldLayoutId id="2147483867" r:id="rId10"/>
    <p:sldLayoutId id="2147483866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00113" y="2997200"/>
            <a:ext cx="11161713" cy="1470025"/>
          </a:xfrm>
        </p:spPr>
        <p:txBody>
          <a:bodyPr/>
          <a:lstStyle/>
          <a:p>
            <a:pPr algn="ctr"/>
            <a:r>
              <a:rPr lang="ro-RO" sz="5000" dirty="0" smtClean="0">
                <a:latin typeface="Goudy Stout" pitchFamily="18" charset="0"/>
              </a:rPr>
              <a:t>LISTE SIMPLU INLANTUITE</a:t>
            </a:r>
            <a:r>
              <a:rPr lang="ro-RO" sz="7000" dirty="0" smtClean="0">
                <a:latin typeface="Algerian" pitchFamily="82" charset="0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i="1" dirty="0" smtClean="0">
                <a:latin typeface="Georgia" pitchFamily="18" charset="0"/>
              </a:rPr>
              <a:t>Alta </a:t>
            </a:r>
            <a:r>
              <a:rPr lang="en-US" sz="3000" b="1" i="1" dirty="0" err="1" smtClean="0">
                <a:latin typeface="Georgia" pitchFamily="18" charset="0"/>
              </a:rPr>
              <a:t>modalitate</a:t>
            </a:r>
            <a:r>
              <a:rPr lang="en-US" sz="3000" b="1" i="1" dirty="0" smtClean="0">
                <a:latin typeface="Georgia" pitchFamily="18" charset="0"/>
              </a:rPr>
              <a:t> de </a:t>
            </a:r>
            <a:r>
              <a:rPr lang="en-US" sz="3000" b="1" i="1" dirty="0" err="1" smtClean="0">
                <a:latin typeface="Georgia" pitchFamily="18" charset="0"/>
              </a:rPr>
              <a:t>stergere</a:t>
            </a:r>
            <a:endParaRPr lang="ro-RO" sz="3000" b="1" i="1" dirty="0" smtClean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C++: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Void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stergere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{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Nod*p,*x;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k;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p=prim;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While(p-&gt;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-&gt;info!=k; &amp;&amp; p-&gt;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!=NULL)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p=p-&gt;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If(p-&gt;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-&gt;info==k)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{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x=p-&gt;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p-&gt;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=p-&gt;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}	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Delete x;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}</a:t>
            </a:r>
            <a:endParaRPr lang="ro-R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5600" b="1" i="1" dirty="0" smtClean="0">
                <a:latin typeface="Times New Roman" pitchFamily="18" charset="0"/>
                <a:cs typeface="Times New Roman" pitchFamily="18" charset="0"/>
              </a:rPr>
              <a:t>Aplicatie practica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30213" y="2133600"/>
            <a:ext cx="8713787" cy="40513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o-RO" dirty="0" smtClean="0"/>
          </a:p>
          <a:p>
            <a:pPr marL="0" indent="0">
              <a:buFont typeface="Wingdings 2" pitchFamily="18" charset="2"/>
              <a:buNone/>
            </a:pPr>
            <a:r>
              <a:rPr lang="ro-RO" sz="4500" i="1" dirty="0" smtClean="0">
                <a:latin typeface="Times New Roman" pitchFamily="18" charset="0"/>
                <a:cs typeface="Times New Roman" pitchFamily="18" charset="0"/>
              </a:rPr>
              <a:t>La o facultate s-au inscris mai multi absolventi de liceu. Aflati numele candidatului care a obtinut nota maxima la admitere si nota obtinuta. </a:t>
            </a:r>
          </a:p>
          <a:p>
            <a:pPr marL="0" indent="0">
              <a:buFont typeface="Wingdings 2" pitchFamily="18" charset="2"/>
              <a:buNone/>
            </a:pPr>
            <a:endParaRPr lang="ro-RO" sz="4500" dirty="0" smtClean="0">
              <a:latin typeface="Tw Cen MT Condensed Extra Bold" pitchFamily="34" charset="-18"/>
            </a:endParaRPr>
          </a:p>
          <a:p>
            <a:pPr marL="0" indent="0">
              <a:buFont typeface="Wingdings 2" pitchFamily="18" charset="2"/>
              <a:buNone/>
            </a:pPr>
            <a:endParaRPr lang="ro-RO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>
          <a:xfrm>
            <a:off x="755650" y="1052513"/>
            <a:ext cx="7124700" cy="40513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o-RO" sz="1600" dirty="0" smtClean="0"/>
              <a:t>#include &lt;iostream&gt;                                   </a:t>
            </a:r>
          </a:p>
          <a:p>
            <a:pPr marL="0" indent="0">
              <a:buFont typeface="Wingdings 2" pitchFamily="18" charset="2"/>
              <a:buNone/>
            </a:pPr>
            <a:r>
              <a:rPr lang="ro-RO" sz="1600" dirty="0" smtClean="0"/>
              <a:t>#include &lt;fstream&gt;</a:t>
            </a:r>
          </a:p>
          <a:p>
            <a:pPr marL="0" indent="0">
              <a:buFont typeface="Wingdings 2" pitchFamily="18" charset="2"/>
              <a:buNone/>
            </a:pPr>
            <a:r>
              <a:rPr lang="ro-RO" sz="1600" dirty="0" smtClean="0"/>
              <a:t>using namespace std;</a:t>
            </a:r>
          </a:p>
          <a:p>
            <a:pPr marL="0" indent="0">
              <a:buFont typeface="Wingdings 2" pitchFamily="18" charset="2"/>
              <a:buNone/>
            </a:pPr>
            <a:r>
              <a:rPr lang="ro-RO" sz="1600" dirty="0" smtClean="0"/>
              <a:t>struct inf</a:t>
            </a:r>
          </a:p>
          <a:p>
            <a:pPr marL="0" indent="0">
              <a:buFont typeface="Wingdings 2" pitchFamily="18" charset="2"/>
              <a:buNone/>
            </a:pPr>
            <a:r>
              <a:rPr lang="ro-RO" sz="1600" dirty="0" smtClean="0"/>
              <a:t>{</a:t>
            </a:r>
          </a:p>
          <a:p>
            <a:pPr marL="0" indent="0">
              <a:buFont typeface="Wingdings 2" pitchFamily="18" charset="2"/>
              <a:buNone/>
            </a:pPr>
            <a:r>
              <a:rPr lang="ro-RO" sz="1600" dirty="0" smtClean="0"/>
              <a:t>	int nota;</a:t>
            </a:r>
          </a:p>
          <a:p>
            <a:pPr marL="0" indent="0">
              <a:buFont typeface="Wingdings 2" pitchFamily="18" charset="2"/>
              <a:buNone/>
            </a:pPr>
            <a:r>
              <a:rPr lang="ro-RO" sz="1600" dirty="0" smtClean="0"/>
              <a:t>	char oras[30],nume[30];</a:t>
            </a:r>
          </a:p>
          <a:p>
            <a:pPr marL="0" indent="0">
              <a:buFont typeface="Wingdings 2" pitchFamily="18" charset="2"/>
              <a:buNone/>
            </a:pPr>
            <a:r>
              <a:rPr lang="ro-RO" sz="1600" dirty="0" smtClean="0"/>
              <a:t>};</a:t>
            </a:r>
          </a:p>
          <a:p>
            <a:pPr marL="0" indent="0">
              <a:buFont typeface="Wingdings 2" pitchFamily="18" charset="2"/>
              <a:buNone/>
            </a:pPr>
            <a:r>
              <a:rPr lang="ro-RO" sz="1600" dirty="0" smtClean="0"/>
              <a:t>struct nod </a:t>
            </a:r>
          </a:p>
          <a:p>
            <a:pPr marL="0" indent="0">
              <a:buFont typeface="Wingdings 2" pitchFamily="18" charset="2"/>
              <a:buNone/>
            </a:pPr>
            <a:r>
              <a:rPr lang="ro-RO" sz="1600" dirty="0" smtClean="0"/>
              <a:t>{</a:t>
            </a:r>
          </a:p>
          <a:p>
            <a:pPr marL="0" indent="0">
              <a:buFont typeface="Wingdings 2" pitchFamily="18" charset="2"/>
              <a:buNone/>
            </a:pPr>
            <a:r>
              <a:rPr lang="ro-RO" sz="1600" dirty="0" smtClean="0"/>
              <a:t>	inf info;</a:t>
            </a:r>
          </a:p>
          <a:p>
            <a:pPr marL="0" indent="0">
              <a:buFont typeface="Wingdings 2" pitchFamily="18" charset="2"/>
              <a:buNone/>
            </a:pPr>
            <a:r>
              <a:rPr lang="ro-RO" sz="1600" dirty="0" smtClean="0"/>
              <a:t>	nod *adr;</a:t>
            </a:r>
          </a:p>
          <a:p>
            <a:pPr marL="0" indent="0">
              <a:buFont typeface="Wingdings 2" pitchFamily="18" charset="2"/>
              <a:buNone/>
            </a:pPr>
            <a:r>
              <a:rPr lang="ro-RO" sz="1600" dirty="0" smtClean="0"/>
              <a:t>};</a:t>
            </a:r>
          </a:p>
          <a:p>
            <a:pPr marL="0" indent="0">
              <a:buFont typeface="Wingdings 2" pitchFamily="18" charset="2"/>
              <a:buNone/>
            </a:pPr>
            <a:r>
              <a:rPr lang="ro-RO" sz="1600" dirty="0" smtClean="0"/>
              <a:t>nod *prim, *ultim; int x;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563" y="476250"/>
            <a:ext cx="4967287" cy="6710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void creare (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int n,i;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nod*p;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cin&gt;&gt;n;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for(i=1;i&lt;=n;i++)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p=new(nod);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cin&gt;&gt;p-&gt;info.nota;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cin&gt;&gt;p-&gt;info.nume;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cin&gt;&gt;p-&gt;info.oras;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p-&gt;adr=NULL;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if(prim==NULL)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	prim=p;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	ultim=p;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else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	ultim-&gt;adr=p;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	ultim=p;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827088" y="836613"/>
            <a:ext cx="7126287" cy="534828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1400" smtClean="0"/>
              <a:t>void afis ( )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400" smtClean="0"/>
              <a:t>{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400" smtClean="0"/>
              <a:t>	nod *p;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400" smtClean="0"/>
              <a:t>	for(p=prim;p!=NULL;p=p-&gt;adr)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400" smtClean="0"/>
              <a:t>		cout&lt;&lt;p-&gt;info.nota&lt;&lt;" "&lt;&lt;p-&gt;info.nume;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400" smtClean="0"/>
              <a:t>}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400" smtClean="0"/>
              <a:t>int maxim ( )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400" smtClean="0"/>
              <a:t>{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400" smtClean="0"/>
              <a:t>	int max=0;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400" smtClean="0"/>
              <a:t>	nod *p;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400" smtClean="0"/>
              <a:t>	p=prim;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400" smtClean="0"/>
              <a:t>	while (p-&gt;adr != NULL)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400" smtClean="0"/>
              <a:t>	{		if(p-&gt;info.nota&gt;max)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400" smtClean="0"/>
              <a:t>			max=p-&gt;info.nota;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400" smtClean="0"/>
              <a:t>			p=p-&gt;adr;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400" smtClean="0"/>
              <a:t>	}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400" smtClean="0"/>
              <a:t>	return max;	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400" smtClean="0"/>
              <a:t>}		</a:t>
            </a:r>
          </a:p>
          <a:p>
            <a:pPr marL="0" indent="0">
              <a:buFont typeface="Wingdings 2" pitchFamily="18" charset="2"/>
              <a:buNone/>
            </a:pPr>
            <a:endParaRPr lang="ro-RO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827088" y="1557338"/>
            <a:ext cx="7126287" cy="40513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1600" smtClean="0"/>
              <a:t>int main ( )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600" smtClean="0"/>
              <a:t>{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600" smtClean="0"/>
              <a:t>	nod*p;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600" smtClean="0"/>
              <a:t>	</a:t>
            </a:r>
            <a:r>
              <a:rPr lang="it-IT" sz="1600" smtClean="0"/>
              <a:t>p=prim;</a:t>
            </a:r>
          </a:p>
          <a:p>
            <a:pPr marL="0" indent="0">
              <a:buFont typeface="Wingdings 2" pitchFamily="18" charset="2"/>
              <a:buNone/>
            </a:pPr>
            <a:r>
              <a:rPr lang="it-IT" sz="1600" smtClean="0"/>
              <a:t>	creare ( );</a:t>
            </a:r>
          </a:p>
          <a:p>
            <a:pPr marL="0" indent="0">
              <a:buFont typeface="Wingdings 2" pitchFamily="18" charset="2"/>
              <a:buNone/>
            </a:pPr>
            <a:r>
              <a:rPr lang="it-IT" sz="1600" smtClean="0"/>
              <a:t>	cin&gt;&gt;x;</a:t>
            </a:r>
          </a:p>
          <a:p>
            <a:pPr marL="0" indent="0">
              <a:buFont typeface="Wingdings 2" pitchFamily="18" charset="2"/>
              <a:buNone/>
            </a:pPr>
            <a:r>
              <a:rPr lang="it-IT" sz="1600" smtClean="0"/>
              <a:t>	</a:t>
            </a:r>
            <a:r>
              <a:rPr lang="en-US" sz="1600" smtClean="0"/>
              <a:t>x=maxim( );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600" smtClean="0"/>
              <a:t>	cout&lt;&lt;x;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600" smtClean="0"/>
              <a:t>	p=prim;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600" smtClean="0"/>
              <a:t>	while (p-&gt;adr!=NULL)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600" smtClean="0"/>
              <a:t>	{	if(p-&gt;info.nota==x)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600" smtClean="0"/>
              <a:t>			</a:t>
            </a:r>
            <a:r>
              <a:rPr lang="fr-FR" sz="1600" smtClean="0"/>
              <a:t>cout&lt;&lt;p-&gt;info.nume;</a:t>
            </a:r>
          </a:p>
          <a:p>
            <a:pPr marL="0" indent="0">
              <a:buFont typeface="Wingdings 2" pitchFamily="18" charset="2"/>
              <a:buNone/>
            </a:pPr>
            <a:r>
              <a:rPr lang="fr-FR" sz="1600" smtClean="0"/>
              <a:t>			p=p-&gt;adr;</a:t>
            </a:r>
          </a:p>
          <a:p>
            <a:pPr marL="0" indent="0">
              <a:buFont typeface="Wingdings 2" pitchFamily="18" charset="2"/>
              <a:buNone/>
            </a:pPr>
            <a:r>
              <a:rPr lang="fr-FR" sz="1600" smtClean="0"/>
              <a:t>	}</a:t>
            </a:r>
          </a:p>
          <a:p>
            <a:pPr marL="0" indent="0">
              <a:buFont typeface="Wingdings 2" pitchFamily="18" charset="2"/>
              <a:buNone/>
            </a:pPr>
            <a:r>
              <a:rPr lang="fr-FR" sz="1600" smtClean="0"/>
              <a:t>}</a:t>
            </a:r>
            <a:endParaRPr lang="en-US" sz="1600" smtClean="0"/>
          </a:p>
          <a:p>
            <a:pPr marL="0" indent="0">
              <a:buFont typeface="Wingdings 2" pitchFamily="18" charset="2"/>
              <a:buNone/>
            </a:pPr>
            <a:endParaRPr lang="ro-RO" sz="1600" smtClean="0"/>
          </a:p>
        </p:txBody>
      </p:sp>
      <p:pic>
        <p:nvPicPr>
          <p:cNvPr id="26626" name="Picture 2" descr="C:\Users\iulia\Desktop\info\te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25538"/>
            <a:ext cx="42068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126287" cy="925512"/>
          </a:xfrm>
        </p:spPr>
        <p:txBody>
          <a:bodyPr/>
          <a:lstStyle/>
          <a:p>
            <a:r>
              <a:rPr lang="en-US" dirty="0" smtClean="0"/>
              <a:t>					</a:t>
            </a:r>
            <a:r>
              <a:rPr lang="en-US" i="1" u="sng" dirty="0" smtClean="0">
                <a:latin typeface="Georgia" pitchFamily="18" charset="0"/>
              </a:rPr>
              <a:t>Test </a:t>
            </a:r>
            <a:r>
              <a:rPr lang="en-US" i="1" u="sng" dirty="0" err="1" smtClean="0">
                <a:latin typeface="Georgia" pitchFamily="18" charset="0"/>
              </a:rPr>
              <a:t>grila</a:t>
            </a:r>
            <a:endParaRPr lang="ro-RO" i="1" u="sng" dirty="0" smtClean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700213"/>
            <a:ext cx="7632700" cy="459105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1600" dirty="0" smtClean="0"/>
              <a:t>	</a:t>
            </a:r>
            <a:r>
              <a:rPr lang="ro-RO" sz="2000" i="1" dirty="0" smtClean="0">
                <a:latin typeface="Georgia" pitchFamily="18" charset="0"/>
              </a:rPr>
              <a:t>O lista simplu inlantuita, cu 5 elemente, alocata dinamic, </a:t>
            </a:r>
            <a:r>
              <a:rPr lang="ro-RO" sz="2000" i="1" dirty="0" smtClean="0">
                <a:latin typeface="Georgia" pitchFamily="18" charset="0"/>
              </a:rPr>
              <a:t>retine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o-RO" sz="2000" i="1" dirty="0" smtClean="0">
                <a:latin typeface="Georgia" pitchFamily="18" charset="0"/>
              </a:rPr>
              <a:t> </a:t>
            </a:r>
            <a:r>
              <a:rPr lang="ro-RO" sz="2000" i="1" dirty="0" smtClean="0">
                <a:latin typeface="Georgia" pitchFamily="18" charset="0"/>
              </a:rPr>
              <a:t>in campul info al fiecarui element cate un numar natural, iar in </a:t>
            </a:r>
            <a:endParaRPr lang="ro-RO" sz="2000" i="1" dirty="0" smtClean="0"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o-RO" sz="2000" i="1" dirty="0" smtClean="0">
                <a:latin typeface="Georgia" pitchFamily="18" charset="0"/>
              </a:rPr>
              <a:t>campul </a:t>
            </a:r>
            <a:r>
              <a:rPr lang="ro-RO" sz="2000" i="1" dirty="0" smtClean="0">
                <a:latin typeface="Georgia" pitchFamily="18" charset="0"/>
              </a:rPr>
              <a:t>adr, adresa elementului urmator. Variabila prim </a:t>
            </a:r>
            <a:endParaRPr lang="ro-RO" sz="2000" i="1" dirty="0" smtClean="0"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o-RO" sz="2000" i="1" dirty="0" smtClean="0">
                <a:latin typeface="Georgia" pitchFamily="18" charset="0"/>
              </a:rPr>
              <a:t>memoreaza </a:t>
            </a:r>
            <a:r>
              <a:rPr lang="ro-RO" sz="2000" i="1" dirty="0" smtClean="0">
                <a:latin typeface="Georgia" pitchFamily="18" charset="0"/>
              </a:rPr>
              <a:t>adresa primului element din lista, ultim adresa ultimului </a:t>
            </a:r>
            <a:endParaRPr lang="ro-RO" sz="2000" i="1" dirty="0" smtClean="0"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o-RO" sz="2000" i="1" dirty="0" smtClean="0">
                <a:latin typeface="Georgia" pitchFamily="18" charset="0"/>
              </a:rPr>
              <a:t>element </a:t>
            </a:r>
            <a:r>
              <a:rPr lang="ro-RO" sz="2000" i="1" dirty="0" smtClean="0">
                <a:latin typeface="Georgia" pitchFamily="18" charset="0"/>
              </a:rPr>
              <a:t>din lista iar p si q sunt doua variabile identice cu prim. Pe ce pozitie </a:t>
            </a:r>
            <a:endParaRPr lang="ro-RO" sz="2000" i="1" dirty="0" smtClean="0"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o-RO" sz="2000" i="1" dirty="0" smtClean="0">
                <a:latin typeface="Georgia" pitchFamily="18" charset="0"/>
              </a:rPr>
              <a:t>se </a:t>
            </a:r>
            <a:r>
              <a:rPr lang="ro-RO" sz="2000" i="1" dirty="0" smtClean="0">
                <a:latin typeface="Georgia" pitchFamily="18" charset="0"/>
              </a:rPr>
              <a:t>va afla, in lista modificata in urma executarii secventei alaturate, elementul </a:t>
            </a:r>
            <a:r>
              <a:rPr lang="ro-RO" sz="2000" i="1" dirty="0" smtClean="0">
                <a:latin typeface="Georgia" pitchFamily="18" charset="0"/>
              </a:rPr>
              <a:t>de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o-RO" sz="2000" i="1" dirty="0" smtClean="0">
                <a:latin typeface="Georgia" pitchFamily="18" charset="0"/>
              </a:rPr>
              <a:t> </a:t>
            </a:r>
            <a:r>
              <a:rPr lang="ro-RO" sz="2000" i="1" dirty="0" smtClean="0">
                <a:latin typeface="Georgia" pitchFamily="18" charset="0"/>
              </a:rPr>
              <a:t>pe pozitia a doua din lista initiala?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o-RO" sz="2000" dirty="0" smtClean="0"/>
              <a:t> 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o-RO" sz="1100" dirty="0" smtClean="0"/>
              <a:t>    </a:t>
            </a:r>
            <a:r>
              <a:rPr lang="ro-RO" sz="1400" dirty="0" smtClean="0"/>
              <a:t>p=prim;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o-RO" sz="1400" dirty="0" smtClean="0"/>
              <a:t>    prim=ultim;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o-RO" sz="1400" dirty="0" smtClean="0"/>
              <a:t>    while (p!=prim)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o-RO" sz="1400" dirty="0" smtClean="0"/>
              <a:t>              { </a:t>
            </a:r>
            <a:endParaRPr lang="en-US" sz="1400" dirty="0" smtClean="0"/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1400" dirty="0" smtClean="0"/>
              <a:t>			</a:t>
            </a:r>
            <a:r>
              <a:rPr lang="ro-RO" sz="1400" dirty="0" smtClean="0"/>
              <a:t> q=p;  p=p-&gt;adr; </a:t>
            </a:r>
            <a:endParaRPr lang="en-US" sz="1400" dirty="0" smtClean="0"/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1400" dirty="0" smtClean="0"/>
              <a:t>			</a:t>
            </a:r>
            <a:r>
              <a:rPr lang="ro-RO" sz="1400" dirty="0" smtClean="0"/>
              <a:t> ultim-&gt;adr=q;  </a:t>
            </a:r>
            <a:endParaRPr lang="en-US" sz="1400" dirty="0" smtClean="0"/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1400" dirty="0" smtClean="0"/>
              <a:t>			</a:t>
            </a:r>
            <a:r>
              <a:rPr lang="ro-RO" sz="1400" dirty="0" smtClean="0"/>
              <a:t>ultim=q;  </a:t>
            </a:r>
            <a:endParaRPr lang="en-US" sz="1400" dirty="0" smtClean="0"/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1400" dirty="0" smtClean="0"/>
              <a:t>	     </a:t>
            </a:r>
            <a:r>
              <a:rPr lang="ro-RO" sz="1400" dirty="0" smtClean="0"/>
              <a:t>}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o-RO" sz="1400" dirty="0" smtClean="0"/>
              <a:t>     ultim-&gt;adr=NULL;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o-RO" sz="1400" dirty="0" smtClean="0"/>
              <a:t> 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o-RO" sz="1400" dirty="0" smtClean="0"/>
              <a:t>a)prima  b)ultima  c)penultima  d)a treia</a:t>
            </a:r>
          </a:p>
          <a:p>
            <a:pPr marL="0" indent="0">
              <a:lnSpc>
                <a:spcPct val="80000"/>
              </a:lnSpc>
            </a:pPr>
            <a:endParaRPr lang="ro-RO" sz="1400" dirty="0" smtClean="0"/>
          </a:p>
          <a:p>
            <a:pPr marL="0" indent="0">
              <a:lnSpc>
                <a:spcPct val="80000"/>
              </a:lnSpc>
            </a:pPr>
            <a:endParaRPr lang="ro-RO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8243887" cy="40513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9000" i="1" dirty="0" smtClean="0">
                <a:latin typeface="Georgia" pitchFamily="18" charset="0"/>
              </a:rPr>
              <a:t>c)PENULTIMA</a:t>
            </a:r>
            <a:endParaRPr lang="ro-RO" sz="9000" i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052513"/>
            <a:ext cx="7704138" cy="4051300"/>
          </a:xfrm>
        </p:spPr>
        <p:txBody>
          <a:bodyPr rtlCol="0">
            <a:noAutofit/>
          </a:bodyPr>
          <a:lstStyle/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2. O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lista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simplu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inlantuita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,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alocata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dinamic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,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retine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in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campul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info al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fiecarui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element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cate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un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numar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natural,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iar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in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campul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adr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,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adresa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elementului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urmator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.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Lista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memoreaza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, in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ordine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1, 2, 3, 4, 5.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Stiind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ca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variabila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prim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memoreaza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adresa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primului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element al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listei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si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ca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p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este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o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variabila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identica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cu prim, care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sunt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elementele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listei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dupa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executarea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secventei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alaturate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?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p=prim;  x=p-&gt;info;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while(p-&gt;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!=NULL)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{  p-&gt;info=p-&gt;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-&gt;info;  p=p-&gt;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  }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p-&gt;info=x;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a)2 3 4 5 1   b)3 4 5 2 1    c)4 5 3 2 1   d)5 4 3 2 1 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o-R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1042988" y="1268413"/>
            <a:ext cx="7126287" cy="40513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9000" i="1" dirty="0" smtClean="0">
                <a:latin typeface="Georgia" pitchFamily="18" charset="0"/>
              </a:rPr>
              <a:t>a) 2 3 4 5 1 </a:t>
            </a:r>
            <a:endParaRPr lang="ro-RO" sz="9000" i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68760"/>
            <a:ext cx="7126287" cy="4051300"/>
          </a:xfrm>
        </p:spPr>
        <p:txBody>
          <a:bodyPr rtlCol="0">
            <a:normAutofit/>
          </a:bodyPr>
          <a:lstStyle/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3. O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lista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simplu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inlantuita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,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alocata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dinamic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,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retine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in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campul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info al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fiecarui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element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cate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un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numar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natural,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iar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in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campul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adr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,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adresa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elementului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urmator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.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Lista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memoreaza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, in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ordine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1, 2, 3, 4, 5. 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Stiind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ca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variabila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prim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memoreaza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adresa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primului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element al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listei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si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ca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p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este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o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variabila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identica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cu prim, care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va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fi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valoarea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retinuta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in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ultimul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element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dupa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executarea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secventei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alaturate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?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 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p=prim;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while(p-&gt;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!=NULL)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{  p-&gt;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-&gt;info=p-&gt;info*p-&gt;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-&gt;info;   p=p-&gt;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}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a)6   b)72   c)120   d)32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o-R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50" y="692150"/>
            <a:ext cx="7124700" cy="1441450"/>
          </a:xfrm>
        </p:spPr>
        <p:txBody>
          <a:bodyPr/>
          <a:lstStyle/>
          <a:p>
            <a:r>
              <a:rPr lang="ro-RO" sz="3000" smtClean="0">
                <a:latin typeface="Tempus Sans ITC" pitchFamily="82" charset="0"/>
              </a:rPr>
              <a:t>Proiect realizat de:</a:t>
            </a:r>
            <a:br>
              <a:rPr lang="ro-RO" sz="3000" smtClean="0">
                <a:latin typeface="Tempus Sans ITC" pitchFamily="82" charset="0"/>
              </a:rPr>
            </a:br>
            <a:endParaRPr lang="ro-RO" sz="1200" smtClean="0">
              <a:latin typeface="Tempus Sans ITC" pitchFamily="8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8888" y="1989138"/>
            <a:ext cx="38893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3000">
                <a:latin typeface="Mistral" pitchFamily="66" charset="0"/>
              </a:rPr>
              <a:t>Dicea Irina</a:t>
            </a:r>
            <a:endParaRPr lang="ro-RO" sz="3000">
              <a:latin typeface="Mistral" pitchFamily="66" charset="0"/>
            </a:endParaRPr>
          </a:p>
          <a:p>
            <a:pPr>
              <a:buFont typeface="Arial" pitchFamily="34" charset="0"/>
              <a:buChar char="•"/>
            </a:pPr>
            <a:endParaRPr lang="ro-RO" sz="3000">
              <a:latin typeface="Mistral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o-RO" sz="3000">
                <a:latin typeface="Mistral" pitchFamily="66" charset="0"/>
              </a:rPr>
              <a:t>Ionesu Maria Andr</a:t>
            </a:r>
            <a:r>
              <a:rPr lang="en-US" sz="3000">
                <a:latin typeface="Mistral" pitchFamily="66" charset="0"/>
              </a:rPr>
              <a:t>ée</a:t>
            </a:r>
            <a:endParaRPr lang="ro-RO" sz="3000">
              <a:latin typeface="Mistral" pitchFamily="66" charset="0"/>
            </a:endParaRPr>
          </a:p>
          <a:p>
            <a:pPr>
              <a:buFont typeface="Arial" pitchFamily="34" charset="0"/>
              <a:buNone/>
            </a:pPr>
            <a:endParaRPr lang="ro-RO" sz="3000">
              <a:latin typeface="Mistral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o-RO" sz="3000">
                <a:latin typeface="Mistral" pitchFamily="66" charset="0"/>
              </a:rPr>
              <a:t>Niculae Cosmin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863406" y="3075881"/>
            <a:ext cx="3484181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719380" y="4585828"/>
            <a:ext cx="1498864" cy="1350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900113" y="981075"/>
            <a:ext cx="7124700" cy="40513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9000" dirty="0" smtClean="0"/>
              <a:t>    c) 120 </a:t>
            </a:r>
            <a:endParaRPr lang="ro-RO" sz="9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042988" y="3141663"/>
            <a:ext cx="73453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o-RO" sz="7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nch Script MT" pitchFamily="66" charset="0"/>
              </a:rPr>
              <a:t>Multumim pentru atentie!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858838"/>
            <a:ext cx="7124700" cy="925512"/>
          </a:xfrm>
        </p:spPr>
        <p:txBody>
          <a:bodyPr/>
          <a:lstStyle/>
          <a:p>
            <a:r>
              <a:rPr lang="ro-RO" sz="3000" dirty="0" smtClean="0">
                <a:latin typeface="Elephant" pitchFamily="18" charset="0"/>
              </a:rPr>
              <a:t>Lucrarea cuprinde</a:t>
            </a:r>
            <a:r>
              <a:rPr lang="en-US" sz="3000" dirty="0" smtClean="0">
                <a:latin typeface="Elephant" pitchFamily="18" charset="0"/>
              </a:rPr>
              <a:t> </a:t>
            </a:r>
            <a:r>
              <a:rPr lang="ro-RO" sz="3000" dirty="0" smtClean="0">
                <a:latin typeface="Elephant" pitchFamily="18" charset="0"/>
              </a:rPr>
              <a:t>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8888" y="2205038"/>
            <a:ext cx="7561262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o-RO" sz="3000" dirty="0">
                <a:latin typeface="Cambria" pitchFamily="18" charset="0"/>
              </a:rPr>
              <a:t>Prezentarea notiunilor teoretice insotite de exemplele aferente</a:t>
            </a:r>
            <a:endParaRPr lang="en-US" sz="3000" dirty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ro-RO" sz="3000" dirty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o-RO" sz="3000" dirty="0">
                <a:latin typeface="Cambria" pitchFamily="18" charset="0"/>
              </a:rPr>
              <a:t>Prezentarea algoritmului in pseudocod</a:t>
            </a:r>
            <a:endParaRPr lang="en-US" sz="3000" dirty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ro-RO" sz="3000" dirty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o-RO" sz="3000" dirty="0">
                <a:latin typeface="Cambria" pitchFamily="18" charset="0"/>
              </a:rPr>
              <a:t>Test grila</a:t>
            </a:r>
            <a:endParaRPr lang="en-US" sz="3000" dirty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ro-RO" sz="3000" dirty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o-RO" sz="3000" dirty="0">
                <a:latin typeface="Cambria" pitchFamily="18" charset="0"/>
              </a:rPr>
              <a:t>Aplicatie practica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7124700" cy="923925"/>
          </a:xfrm>
        </p:spPr>
        <p:txBody>
          <a:bodyPr/>
          <a:lstStyle/>
          <a:p>
            <a:pPr algn="ctr"/>
            <a:r>
              <a:rPr lang="ro-RO" sz="3500" b="1" dirty="0" smtClean="0">
                <a:latin typeface="Comic Sans MS" pitchFamily="66" charset="0"/>
              </a:rPr>
              <a:t>Liste simplu </a:t>
            </a:r>
            <a:r>
              <a:rPr lang="en-US" sz="3500" b="1" dirty="0" err="1" smtClean="0">
                <a:latin typeface="Comic Sans MS" pitchFamily="66" charset="0"/>
              </a:rPr>
              <a:t>i</a:t>
            </a:r>
            <a:r>
              <a:rPr lang="ro-RO" sz="3500" b="1" dirty="0" smtClean="0">
                <a:latin typeface="Comic Sans MS" pitchFamily="66" charset="0"/>
              </a:rPr>
              <a:t>nlantuite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060575"/>
            <a:ext cx="8243888" cy="3438525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Wingdings 2" pitchFamily="18" charset="2"/>
              <a:buNone/>
            </a:pPr>
            <a:endParaRPr lang="ro-RO" dirty="0" smtClean="0"/>
          </a:p>
          <a:p>
            <a:pPr marL="0" indent="0">
              <a:buFont typeface="Arial" pitchFamily="34" charset="0"/>
              <a:buChar char="•"/>
            </a:pPr>
            <a:r>
              <a:rPr lang="ro-RO" sz="3500" i="1" dirty="0" smtClean="0">
                <a:latin typeface="Georgia" pitchFamily="18" charset="0"/>
                <a:cs typeface="Times New Roman" pitchFamily="18" charset="0"/>
              </a:rPr>
              <a:t>Listele simplu inlantuite sunt structuri de date dinamice omogene. Fiecare elemental listei contine o parte cu informatia propriu-zisa si o parte cu adresa urmatoruluielement din lista. </a:t>
            </a:r>
          </a:p>
          <a:p>
            <a:pPr marL="0" indent="0">
              <a:buFont typeface="Arial" pitchFamily="34" charset="0"/>
              <a:buChar char="•"/>
            </a:pPr>
            <a:r>
              <a:rPr lang="ro-RO" sz="3500" i="1" dirty="0" smtClean="0">
                <a:latin typeface="Georgia" pitchFamily="18" charset="0"/>
                <a:cs typeface="Times New Roman" pitchFamily="18" charset="0"/>
              </a:rPr>
              <a:t>Pentru accesarea listei trebuie cunoscuta adresa primului element (numita capul listei);elementele urmatoare sunt accesate parcurgand lista.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211263" y="260350"/>
            <a:ext cx="7124700" cy="925513"/>
          </a:xfrm>
        </p:spPr>
        <p:txBody>
          <a:bodyPr/>
          <a:lstStyle/>
          <a:p>
            <a:pPr algn="ctr"/>
            <a:r>
              <a:rPr lang="ro-RO" sz="3000" b="1" i="1" dirty="0" smtClean="0">
                <a:latin typeface="Georgia" pitchFamily="18" charset="0"/>
              </a:rPr>
              <a:t>Structura listei </a:t>
            </a:r>
          </a:p>
        </p:txBody>
      </p:sp>
      <p:pic>
        <p:nvPicPr>
          <p:cNvPr id="3075" name="Picture 3" descr="C:\Users\Maria\Desktop\listaline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7438" y="4724400"/>
            <a:ext cx="7372350" cy="136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1331913" y="1125538"/>
            <a:ext cx="71278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US" dirty="0"/>
              <a:t>  </a:t>
            </a:r>
            <a:r>
              <a:rPr lang="ro-RO" i="1" dirty="0">
                <a:latin typeface="Georgia" pitchFamily="18" charset="0"/>
              </a:rPr>
              <a:t>Pentru a asigura un grad mai mare de generalitate listei a fost creat un alias pentru datele utile : citeste Date;</a:t>
            </a:r>
            <a:endParaRPr lang="en-US" i="1" dirty="0">
              <a:latin typeface="Georgia" pitchFamily="18" charset="0"/>
            </a:endParaRPr>
          </a:p>
          <a:p>
            <a:endParaRPr lang="ro-RO" i="1" dirty="0">
              <a:latin typeface="Georgia" pitchFamily="18" charset="0"/>
            </a:endParaRPr>
          </a:p>
          <a:p>
            <a:r>
              <a:rPr lang="ro-RO" i="1" dirty="0">
                <a:latin typeface="Georgia" pitchFamily="18" charset="0"/>
              </a:rPr>
              <a:t> Pentru memorarea listei se foloseste urmatoare structura :</a:t>
            </a:r>
            <a:endParaRPr lang="en-US" i="1" dirty="0">
              <a:latin typeface="Georgia" pitchFamily="18" charset="0"/>
            </a:endParaRPr>
          </a:p>
          <a:p>
            <a:endParaRPr lang="ro-RO" i="1" dirty="0">
              <a:latin typeface="Georgia" pitchFamily="18" charset="0"/>
            </a:endParaRPr>
          </a:p>
          <a:p>
            <a:r>
              <a:rPr lang="ro-RO" i="1" dirty="0">
                <a:latin typeface="Georgia" pitchFamily="18" charset="0"/>
              </a:rPr>
              <a:t>      struct nod</a:t>
            </a:r>
          </a:p>
          <a:p>
            <a:r>
              <a:rPr lang="ro-RO" i="1" dirty="0">
                <a:latin typeface="Georgia" pitchFamily="18" charset="0"/>
              </a:rPr>
              <a:t>      { </a:t>
            </a:r>
          </a:p>
          <a:p>
            <a:r>
              <a:rPr lang="ro-RO" i="1" dirty="0">
                <a:latin typeface="Georgia" pitchFamily="18" charset="0"/>
              </a:rPr>
              <a:t>     </a:t>
            </a:r>
            <a:r>
              <a:rPr lang="en-US" i="1" dirty="0">
                <a:latin typeface="Georgia" pitchFamily="18" charset="0"/>
              </a:rPr>
              <a:t>	</a:t>
            </a:r>
            <a:r>
              <a:rPr lang="ro-RO" i="1" dirty="0">
                <a:latin typeface="Georgia" pitchFamily="18" charset="0"/>
              </a:rPr>
              <a:t>  </a:t>
            </a:r>
            <a:r>
              <a:rPr lang="en-US" i="1" dirty="0">
                <a:latin typeface="Georgia" pitchFamily="18" charset="0"/>
              </a:rPr>
              <a:t>	</a:t>
            </a:r>
            <a:r>
              <a:rPr lang="ro-RO" i="1" dirty="0">
                <a:latin typeface="Georgia" pitchFamily="18" charset="0"/>
              </a:rPr>
              <a:t> // datele efective memorate </a:t>
            </a:r>
          </a:p>
          <a:p>
            <a:r>
              <a:rPr lang="ro-RO" i="1" dirty="0">
                <a:latin typeface="Georgia" pitchFamily="18" charset="0"/>
              </a:rPr>
              <a:t>      </a:t>
            </a:r>
            <a:r>
              <a:rPr lang="en-US" i="1" dirty="0">
                <a:latin typeface="Georgia" pitchFamily="18" charset="0"/>
              </a:rPr>
              <a:t>	</a:t>
            </a:r>
            <a:r>
              <a:rPr lang="ro-RO" i="1" dirty="0">
                <a:latin typeface="Georgia" pitchFamily="18" charset="0"/>
              </a:rPr>
              <a:t>  Date info ; </a:t>
            </a:r>
          </a:p>
          <a:p>
            <a:r>
              <a:rPr lang="ro-RO" i="1" dirty="0">
                <a:latin typeface="Georgia" pitchFamily="18" charset="0"/>
              </a:rPr>
              <a:t>      </a:t>
            </a:r>
            <a:r>
              <a:rPr lang="en-US" i="1" dirty="0">
                <a:latin typeface="Georgia" pitchFamily="18" charset="0"/>
              </a:rPr>
              <a:t>		</a:t>
            </a:r>
            <a:r>
              <a:rPr lang="ro-RO" i="1" dirty="0">
                <a:latin typeface="Georgia" pitchFamily="18" charset="0"/>
              </a:rPr>
              <a:t> // legatura catre nodul urmator </a:t>
            </a:r>
          </a:p>
          <a:p>
            <a:r>
              <a:rPr lang="ro-RO" i="1" dirty="0">
                <a:latin typeface="Georgia" pitchFamily="18" charset="0"/>
              </a:rPr>
              <a:t>      </a:t>
            </a:r>
            <a:r>
              <a:rPr lang="en-US" i="1" dirty="0">
                <a:latin typeface="Georgia" pitchFamily="18" charset="0"/>
              </a:rPr>
              <a:t>	 </a:t>
            </a:r>
            <a:r>
              <a:rPr lang="ro-RO" i="1" dirty="0">
                <a:latin typeface="Georgia" pitchFamily="18" charset="0"/>
              </a:rPr>
              <a:t> nod* adr ; </a:t>
            </a:r>
          </a:p>
          <a:p>
            <a:r>
              <a:rPr lang="ro-RO" i="1" dirty="0">
                <a:latin typeface="Georgia" pitchFamily="18" charset="0"/>
              </a:rPr>
              <a:t>       } 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124700" cy="925513"/>
          </a:xfrm>
        </p:spPr>
        <p:txBody>
          <a:bodyPr/>
          <a:lstStyle/>
          <a:p>
            <a:pPr algn="ctr"/>
            <a:r>
              <a:rPr lang="ro-RO" sz="3000" b="1" i="1" dirty="0" smtClean="0">
                <a:latin typeface="Georgia" pitchFamily="18" charset="0"/>
              </a:rPr>
              <a:t>Operatii cu liste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1052736"/>
            <a:ext cx="2665413" cy="6408737"/>
          </a:xfrm>
        </p:spPr>
        <p:txBody>
          <a:bodyPr rtlCol="0">
            <a:normAutofit/>
          </a:bodyPr>
          <a:lstStyle/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C++:                                                   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prim, *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ultim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void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creare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 )                                      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{                                                         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n; nod *p;                       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&gt;&gt;n;                        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while(n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!=NULL)                                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{                                  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p=new(nod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                                     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p-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&gt;info=n;                       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p-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=prim;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prim=p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&gt;&gt;n;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}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}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o-R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o-R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827088" y="1268413"/>
            <a:ext cx="3911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ro-RO" i="1" dirty="0">
                <a:latin typeface="Georgia" pitchFamily="18" charset="0"/>
              </a:rPr>
              <a:t>Principalele operatii cu liste sunt: </a:t>
            </a:r>
          </a:p>
          <a:p>
            <a:r>
              <a:rPr lang="ro-RO" i="1" dirty="0">
                <a:latin typeface="Georgia" pitchFamily="18" charset="0"/>
              </a:rPr>
              <a:t>Parcurgerea si crearea listei: Lista este parcursa pornind de la pointerul spre primul element si avansand folosind pointerii din structura pana la sfarsitul listei (pointer NULL).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846513"/>
            <a:ext cx="4333875" cy="2573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84313"/>
            <a:ext cx="7258050" cy="4511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71550" y="692150"/>
            <a:ext cx="7124700" cy="925513"/>
          </a:xfrm>
        </p:spPr>
        <p:txBody>
          <a:bodyPr/>
          <a:lstStyle/>
          <a:p>
            <a:pPr algn="ctr"/>
            <a:r>
              <a:rPr lang="ro-RO" sz="3000" b="1" i="1" dirty="0" smtClean="0">
                <a:latin typeface="Georgia" pitchFamily="18" charset="0"/>
              </a:rPr>
              <a:t>Afisarea listei</a:t>
            </a:r>
            <a:br>
              <a:rPr lang="ro-RO" sz="3000" b="1" i="1" dirty="0" smtClean="0">
                <a:latin typeface="Georgia" pitchFamily="18" charset="0"/>
              </a:rPr>
            </a:br>
            <a:endParaRPr lang="ro-RO" sz="3000" b="1" i="1" dirty="0" smtClean="0">
              <a:latin typeface="Georgia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71550" y="1160463"/>
            <a:ext cx="5472113" cy="424815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o-RO" dirty="0" smtClean="0"/>
              <a:t>C++:                                                                </a:t>
            </a:r>
            <a:endParaRPr lang="en-US" dirty="0" smtClean="0"/>
          </a:p>
          <a:p>
            <a:pPr marL="0" indent="0">
              <a:buFont typeface="Wingdings 2" pitchFamily="18" charset="2"/>
              <a:buNone/>
            </a:pPr>
            <a:r>
              <a:rPr lang="ro-RO" dirty="0" smtClean="0"/>
              <a:t>void afisare( )                                                          </a:t>
            </a:r>
          </a:p>
          <a:p>
            <a:pPr marL="0" indent="0">
              <a:buFont typeface="Wingdings 2" pitchFamily="18" charset="2"/>
              <a:buNone/>
            </a:pPr>
            <a:r>
              <a:rPr lang="ro-RO" dirty="0" smtClean="0"/>
              <a:t>{</a:t>
            </a:r>
            <a:r>
              <a:rPr lang="en-US" dirty="0" smtClean="0"/>
              <a:t> </a:t>
            </a:r>
          </a:p>
          <a:p>
            <a:pPr marL="0" indent="0">
              <a:buFont typeface="Wingdings 2" pitchFamily="18" charset="2"/>
              <a:buNone/>
            </a:pPr>
            <a:r>
              <a:rPr lang="en-US" dirty="0" smtClean="0"/>
              <a:t>	</a:t>
            </a:r>
            <a:r>
              <a:rPr lang="ro-RO" dirty="0" smtClean="0"/>
              <a:t>nod *p; </a:t>
            </a:r>
            <a:endParaRPr lang="en-US" dirty="0" smtClean="0"/>
          </a:p>
          <a:p>
            <a:pPr marL="0" indent="0">
              <a:buFont typeface="Wingdings 2" pitchFamily="18" charset="2"/>
              <a:buNone/>
            </a:pPr>
            <a:r>
              <a:rPr lang="en-US" dirty="0" smtClean="0"/>
              <a:t>	</a:t>
            </a:r>
            <a:r>
              <a:rPr lang="ro-RO" dirty="0" smtClean="0"/>
              <a:t>for ( p=prim; p!=NULL;p=p</a:t>
            </a:r>
            <a:r>
              <a:rPr lang="en-US" dirty="0" smtClean="0"/>
              <a:t>-</a:t>
            </a:r>
            <a:r>
              <a:rPr lang="ro-RO" dirty="0" smtClean="0"/>
              <a:t>&gt;adr)</a:t>
            </a:r>
          </a:p>
          <a:p>
            <a:pPr marL="0" indent="0">
              <a:buFont typeface="Wingdings 2" pitchFamily="18" charset="2"/>
              <a:buNone/>
            </a:pPr>
            <a:r>
              <a:rPr lang="en-US" dirty="0" smtClean="0"/>
              <a:t>		</a:t>
            </a:r>
            <a:r>
              <a:rPr lang="ro-RO" dirty="0" smtClean="0"/>
              <a:t>cout&lt;&lt;p-&gt;info&lt;&lt;“ “;</a:t>
            </a:r>
          </a:p>
          <a:p>
            <a:pPr marL="0" indent="0">
              <a:buFont typeface="Wingdings 2" pitchFamily="18" charset="2"/>
              <a:buNone/>
            </a:pPr>
            <a:r>
              <a:rPr lang="ro-RO" dirty="0" smtClean="0"/>
              <a:t>}</a:t>
            </a:r>
          </a:p>
          <a:p>
            <a:pPr marL="0" indent="0">
              <a:buFont typeface="Wingdings 2" pitchFamily="18" charset="2"/>
              <a:buNone/>
            </a:pPr>
            <a:endParaRPr lang="ro-RO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i="1" dirty="0" smtClean="0">
                <a:latin typeface="Georgia" pitchFamily="18" charset="0"/>
              </a:rPr>
              <a:t>Alta </a:t>
            </a:r>
            <a:r>
              <a:rPr lang="en-US" sz="3000" b="1" i="1" dirty="0" err="1" smtClean="0">
                <a:latin typeface="Georgia" pitchFamily="18" charset="0"/>
              </a:rPr>
              <a:t>modalitate</a:t>
            </a:r>
            <a:r>
              <a:rPr lang="en-US" sz="3000" b="1" i="1" dirty="0" smtClean="0">
                <a:latin typeface="Georgia" pitchFamily="18" charset="0"/>
              </a:rPr>
              <a:t> de </a:t>
            </a:r>
            <a:r>
              <a:rPr lang="en-US" sz="3000" b="1" i="1" dirty="0" err="1" smtClean="0">
                <a:latin typeface="Georgia" pitchFamily="18" charset="0"/>
              </a:rPr>
              <a:t>afisare</a:t>
            </a:r>
            <a:endParaRPr lang="ro-RO" sz="3000" b="1" i="1" dirty="0" smtClean="0">
              <a:latin typeface="Georgia" pitchFamily="18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971550" y="1557338"/>
            <a:ext cx="7124700" cy="40513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o-RO" dirty="0" smtClean="0"/>
              <a:t>C++:</a:t>
            </a:r>
          </a:p>
          <a:p>
            <a:pPr marL="0" indent="0">
              <a:buFont typeface="Wingdings 2" pitchFamily="18" charset="2"/>
              <a:buNone/>
            </a:pPr>
            <a:r>
              <a:rPr lang="ro-RO" dirty="0" smtClean="0"/>
              <a:t>void afisare ()</a:t>
            </a:r>
          </a:p>
          <a:p>
            <a:pPr marL="0" indent="0">
              <a:buFont typeface="Wingdings 2" pitchFamily="18" charset="2"/>
              <a:buNone/>
            </a:pPr>
            <a:r>
              <a:rPr lang="ro-RO" dirty="0" smtClean="0"/>
              <a:t>{		</a:t>
            </a:r>
          </a:p>
          <a:p>
            <a:pPr marL="0" indent="0">
              <a:buFont typeface="Wingdings 2" pitchFamily="18" charset="2"/>
              <a:buNone/>
            </a:pPr>
            <a:r>
              <a:rPr lang="ro-RO" dirty="0" smtClean="0"/>
              <a:t>		while ( prim!=NULL)</a:t>
            </a:r>
          </a:p>
          <a:p>
            <a:pPr marL="0" indent="0">
              <a:buFont typeface="Wingdings 2" pitchFamily="18" charset="2"/>
              <a:buNone/>
            </a:pPr>
            <a:r>
              <a:rPr lang="ro-RO" dirty="0" smtClean="0"/>
              <a:t>			{	</a:t>
            </a:r>
          </a:p>
          <a:p>
            <a:pPr marL="0" indent="0">
              <a:buFont typeface="Wingdings 2" pitchFamily="18" charset="2"/>
              <a:buNone/>
            </a:pPr>
            <a:r>
              <a:rPr lang="ro-RO" dirty="0" smtClean="0"/>
              <a:t>				cout&lt;&lt;prim-&gt;info&lt;&lt;“ “;</a:t>
            </a:r>
          </a:p>
          <a:p>
            <a:pPr marL="0" indent="0">
              <a:buFont typeface="Wingdings 2" pitchFamily="18" charset="2"/>
              <a:buNone/>
            </a:pPr>
            <a:r>
              <a:rPr lang="ro-RO" dirty="0" smtClean="0"/>
              <a:t>				prim=prim-&gt;adr;</a:t>
            </a:r>
          </a:p>
          <a:p>
            <a:pPr marL="0" indent="0">
              <a:buFont typeface="Wingdings 2" pitchFamily="18" charset="2"/>
              <a:buNone/>
            </a:pPr>
            <a:r>
              <a:rPr lang="ro-RO" dirty="0" smtClean="0"/>
              <a:t>			}</a:t>
            </a:r>
          </a:p>
          <a:p>
            <a:pPr marL="0" indent="0">
              <a:buFont typeface="Wingdings 2" pitchFamily="18" charset="2"/>
              <a:buNone/>
            </a:pPr>
            <a:r>
              <a:rPr lang="ro-RO" dirty="0" smtClean="0"/>
              <a:t>}</a:t>
            </a:r>
          </a:p>
          <a:p>
            <a:pPr marL="0" indent="0">
              <a:buFont typeface="Wingdings 2" pitchFamily="18" charset="2"/>
              <a:buNone/>
            </a:pPr>
            <a:endParaRPr lang="ro-RO" dirty="0" smtClean="0"/>
          </a:p>
        </p:txBody>
      </p:sp>
      <p:pic>
        <p:nvPicPr>
          <p:cNvPr id="4" name="Picture 12" descr="77957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436096" y="4149080"/>
            <a:ext cx="2815977" cy="2320497"/>
          </a:xfrm>
          <a:prstGeom prst="snip2DiagRect">
            <a:avLst>
              <a:gd name="adj1" fmla="val 1915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i="1" dirty="0" err="1" smtClean="0">
                <a:latin typeface="Georgia" pitchFamily="18" charset="0"/>
              </a:rPr>
              <a:t>Stergerea</a:t>
            </a:r>
            <a:r>
              <a:rPr lang="en-US" sz="3000" b="1" i="1" dirty="0" smtClean="0">
                <a:latin typeface="Georgia" pitchFamily="18" charset="0"/>
              </a:rPr>
              <a:t> </a:t>
            </a:r>
            <a:r>
              <a:rPr lang="en-US" sz="3000" b="1" i="1" dirty="0" err="1" smtClean="0">
                <a:latin typeface="Georgia" pitchFamily="18" charset="0"/>
              </a:rPr>
              <a:t>nodului</a:t>
            </a:r>
            <a:r>
              <a:rPr lang="en-US" sz="3000" b="1" i="1" dirty="0" smtClean="0">
                <a:latin typeface="Georgia" pitchFamily="18" charset="0"/>
              </a:rPr>
              <a:t> de </a:t>
            </a:r>
            <a:r>
              <a:rPr lang="en-US" sz="3000" b="1" i="1" dirty="0" err="1" smtClean="0">
                <a:latin typeface="Georgia" pitchFamily="18" charset="0"/>
              </a:rPr>
              <a:t>informatie</a:t>
            </a:r>
            <a:r>
              <a:rPr lang="en-US" sz="3000" b="1" i="1" dirty="0" smtClean="0">
                <a:latin typeface="Georgia" pitchFamily="18" charset="0"/>
              </a:rPr>
              <a:t> data</a:t>
            </a:r>
            <a:endParaRPr lang="ro-RO" sz="3000" b="1" i="1" dirty="0" smtClean="0">
              <a:latin typeface="Georgia" pitchFamily="18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900113" y="1989138"/>
            <a:ext cx="7124700" cy="40513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b="1" dirty="0" smtClean="0"/>
              <a:t>C++:</a:t>
            </a:r>
          </a:p>
          <a:p>
            <a:pPr marL="0" indent="0">
              <a:buFont typeface="Wingdings 2" pitchFamily="18" charset="2"/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val</a:t>
            </a:r>
            <a:r>
              <a:rPr lang="en-US" dirty="0" smtClean="0"/>
              <a:t>; nod*x;</a:t>
            </a:r>
          </a:p>
          <a:p>
            <a:pPr marL="0" indent="0">
              <a:buFont typeface="Wingdings 2" pitchFamily="18" charset="2"/>
              <a:buNone/>
            </a:pPr>
            <a:r>
              <a:rPr lang="en-US" dirty="0" err="1" smtClean="0"/>
              <a:t>Cin</a:t>
            </a:r>
            <a:r>
              <a:rPr lang="en-US" dirty="0" smtClean="0"/>
              <a:t>&gt;&gt;</a:t>
            </a:r>
            <a:r>
              <a:rPr lang="en-US" dirty="0" err="1" smtClean="0"/>
              <a:t>val</a:t>
            </a:r>
            <a:r>
              <a:rPr lang="en-US" dirty="0" smtClean="0"/>
              <a:t>;</a:t>
            </a:r>
          </a:p>
          <a:p>
            <a:pPr marL="0" indent="0">
              <a:buFont typeface="Wingdings 2" pitchFamily="18" charset="2"/>
              <a:buNone/>
            </a:pPr>
            <a:r>
              <a:rPr lang="en-US" dirty="0" smtClean="0"/>
              <a:t>Nod*aux; aux=list;</a:t>
            </a:r>
          </a:p>
          <a:p>
            <a:pPr marL="0" indent="0">
              <a:buFont typeface="Wingdings 2" pitchFamily="18" charset="2"/>
              <a:buNone/>
            </a:pPr>
            <a:r>
              <a:rPr lang="en-US" dirty="0" smtClean="0"/>
              <a:t>While(aux-&gt;</a:t>
            </a:r>
            <a:r>
              <a:rPr lang="en-US" dirty="0" err="1" smtClean="0"/>
              <a:t>adr</a:t>
            </a:r>
            <a:r>
              <a:rPr lang="en-US" dirty="0" smtClean="0"/>
              <a:t>-&gt;info!=</a:t>
            </a:r>
            <a:r>
              <a:rPr lang="en-US" dirty="0" err="1" smtClean="0"/>
              <a:t>val</a:t>
            </a:r>
            <a:r>
              <a:rPr lang="en-US" dirty="0" smtClean="0"/>
              <a:t>)</a:t>
            </a:r>
          </a:p>
          <a:p>
            <a:pPr marL="0" indent="0">
              <a:buFont typeface="Wingdings 2" pitchFamily="18" charset="2"/>
              <a:buNone/>
            </a:pPr>
            <a:r>
              <a:rPr lang="en-US" dirty="0" smtClean="0"/>
              <a:t>{</a:t>
            </a:r>
          </a:p>
          <a:p>
            <a:pPr marL="0" indent="0">
              <a:buFont typeface="Wingdings 2" pitchFamily="18" charset="2"/>
              <a:buNone/>
            </a:pPr>
            <a:r>
              <a:rPr lang="en-US" dirty="0" smtClean="0"/>
              <a:t>	aux=aux-&gt;</a:t>
            </a:r>
            <a:r>
              <a:rPr lang="en-US" dirty="0" err="1" smtClean="0"/>
              <a:t>adr</a:t>
            </a:r>
            <a:r>
              <a:rPr lang="en-US" dirty="0" smtClean="0"/>
              <a:t>;</a:t>
            </a:r>
          </a:p>
          <a:p>
            <a:pPr marL="0" indent="0">
              <a:buFont typeface="Wingdings 2" pitchFamily="18" charset="2"/>
              <a:buNone/>
            </a:pPr>
            <a:r>
              <a:rPr lang="en-US" dirty="0" smtClean="0"/>
              <a:t>}</a:t>
            </a:r>
          </a:p>
          <a:p>
            <a:pPr marL="0" indent="0">
              <a:buFont typeface="Wingdings 2" pitchFamily="18" charset="2"/>
              <a:buNone/>
            </a:pPr>
            <a:r>
              <a:rPr lang="en-US" dirty="0" smtClean="0"/>
              <a:t>X=aux-&gt;</a:t>
            </a:r>
            <a:r>
              <a:rPr lang="en-US" dirty="0" err="1" smtClean="0"/>
              <a:t>adr</a:t>
            </a:r>
            <a:r>
              <a:rPr lang="en-US" dirty="0" smtClean="0"/>
              <a:t>-&gt;</a:t>
            </a:r>
            <a:r>
              <a:rPr lang="en-US" dirty="0" err="1" smtClean="0"/>
              <a:t>adr</a:t>
            </a:r>
            <a:r>
              <a:rPr lang="en-US" dirty="0" smtClean="0"/>
              <a:t>;</a:t>
            </a:r>
          </a:p>
          <a:p>
            <a:pPr marL="0" indent="0">
              <a:buFont typeface="Wingdings 2" pitchFamily="18" charset="2"/>
              <a:buNone/>
            </a:pPr>
            <a:r>
              <a:rPr lang="en-US" dirty="0" smtClean="0"/>
              <a:t>Delete aux-&gt;aux;</a:t>
            </a:r>
          </a:p>
          <a:p>
            <a:pPr marL="0" indent="0">
              <a:buFont typeface="Wingdings 2" pitchFamily="18" charset="2"/>
              <a:buNone/>
            </a:pPr>
            <a:r>
              <a:rPr lang="en-US" dirty="0" smtClean="0"/>
              <a:t>Aux-&gt;</a:t>
            </a:r>
            <a:r>
              <a:rPr lang="en-US" dirty="0" err="1" smtClean="0"/>
              <a:t>adr</a:t>
            </a:r>
            <a:r>
              <a:rPr lang="en-US" dirty="0" smtClean="0"/>
              <a:t>=x;</a:t>
            </a:r>
          </a:p>
          <a:p>
            <a:pPr marL="0" indent="0"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4" name="Picture 2" descr="http://luproxana.wikispaces.com/file/view/stergere.png/259512298/stergere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004048" y="4586437"/>
            <a:ext cx="3240360" cy="1238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theme/theme1.xml><?xml version="1.0" encoding="utf-8"?>
<a:theme xmlns:a="http://schemas.openxmlformats.org/drawingml/2006/main" name="Spring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207</TotalTime>
  <Words>464</Words>
  <Application>Microsoft Office PowerPoint</Application>
  <PresentationFormat>On-screen Show (4:3)</PresentationFormat>
  <Paragraphs>211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Verdana</vt:lpstr>
      <vt:lpstr>Arial</vt:lpstr>
      <vt:lpstr>Wingdings 2</vt:lpstr>
      <vt:lpstr>Calibri</vt:lpstr>
      <vt:lpstr>Goudy Stout</vt:lpstr>
      <vt:lpstr>Algerian</vt:lpstr>
      <vt:lpstr>Tempus Sans ITC</vt:lpstr>
      <vt:lpstr>Mistral</vt:lpstr>
      <vt:lpstr>Microsoft Tai Le</vt:lpstr>
      <vt:lpstr>Elephant</vt:lpstr>
      <vt:lpstr>Cambria</vt:lpstr>
      <vt:lpstr>Comic Sans MS</vt:lpstr>
      <vt:lpstr>Times New Roman</vt:lpstr>
      <vt:lpstr>Tw Cen MT Condensed Extra Bold</vt:lpstr>
      <vt:lpstr>French Script MT</vt:lpstr>
      <vt:lpstr>Spring</vt:lpstr>
      <vt:lpstr>LISTE SIMPLU INLANTUITE </vt:lpstr>
      <vt:lpstr>Proiect realizat de: </vt:lpstr>
      <vt:lpstr>Lucrarea cuprinde :</vt:lpstr>
      <vt:lpstr>Liste simplu inlantuite</vt:lpstr>
      <vt:lpstr>Structura listei </vt:lpstr>
      <vt:lpstr>Operatii cu liste</vt:lpstr>
      <vt:lpstr>Afisarea listei </vt:lpstr>
      <vt:lpstr>Alta modalitate de afisare</vt:lpstr>
      <vt:lpstr>Stergerea nodului de informatie data</vt:lpstr>
      <vt:lpstr>Alta modalitate de stergere</vt:lpstr>
      <vt:lpstr>Aplicatie practica</vt:lpstr>
      <vt:lpstr>PowerPoint Presentation</vt:lpstr>
      <vt:lpstr>PowerPoint Presentation</vt:lpstr>
      <vt:lpstr>PowerPoint Presentation</vt:lpstr>
      <vt:lpstr>     Test grila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Maria</cp:lastModifiedBy>
  <cp:revision>19</cp:revision>
  <dcterms:created xsi:type="dcterms:W3CDTF">2012-09-29T12:25:00Z</dcterms:created>
  <dcterms:modified xsi:type="dcterms:W3CDTF">2012-09-30T18:35:14Z</dcterms:modified>
</cp:coreProperties>
</file>