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7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1" y="2857496"/>
            <a:ext cx="8686800" cy="27749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vmlDrawing" Target="../drawings/vmlDrawing2.vml"/><Relationship Id="rId4" Type="http://schemas.openxmlformats.org/officeDocument/2006/relationships/theme" Target="../theme/theme2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obrázek 4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0" y="0"/>
            <a:ext cx="9144000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3" descr="šedý obrázek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0" y="5630866"/>
            <a:ext cx="9144000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9151" y="4352928"/>
            <a:ext cx="832485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8758605" y="5207003"/>
          <a:ext cx="350226" cy="339725"/>
        </p:xfrm>
        <a:graphic>
          <a:graphicData uri="http://schemas.openxmlformats.org/presentationml/2006/ole">
            <p:oleObj spid="_x0000_s2050" name="Fotografie" r:id="rId8" imgW="3514286" imgH="3076190" progId="">
              <p:embed/>
            </p:oleObj>
          </a:graphicData>
        </a:graphic>
      </p:graphicFrame>
      <p:sp>
        <p:nvSpPr>
          <p:cNvPr id="355334" name="Rectangle 6"/>
          <p:cNvSpPr>
            <a:spLocks noChangeArrowheads="1"/>
          </p:cNvSpPr>
          <p:nvPr/>
        </p:nvSpPr>
        <p:spPr bwMode="auto">
          <a:xfrm>
            <a:off x="6858000" y="5233991"/>
            <a:ext cx="1944566" cy="231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C2303D"/>
              </a:buClr>
              <a:buFont typeface="Wingdings 2" pitchFamily="18" charset="2"/>
              <a:buNone/>
              <a:defRPr/>
            </a:pPr>
            <a:endParaRPr lang="cs-CZ" sz="1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1032" name="Picture 7" descr="aps_holding_white_no_background_with_lines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704" y="33338"/>
            <a:ext cx="2337288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5336" name="Group 8"/>
          <p:cNvGraphicFramePr>
            <a:graphicFrameLocks noGrp="1"/>
          </p:cNvGraphicFramePr>
          <p:nvPr/>
        </p:nvGraphicFramePr>
        <p:xfrm>
          <a:off x="178777" y="6545266"/>
          <a:ext cx="8777657" cy="631689"/>
        </p:xfrm>
        <a:graphic>
          <a:graphicData uri="http://schemas.openxmlformats.org/drawingml/2006/table">
            <a:tbl>
              <a:tblPr/>
              <a:tblGrid>
                <a:gridCol w="1197220"/>
                <a:gridCol w="833804"/>
                <a:gridCol w="728296"/>
                <a:gridCol w="830872"/>
                <a:gridCol w="511420"/>
                <a:gridCol w="943707"/>
                <a:gridCol w="578826"/>
                <a:gridCol w="823547"/>
                <a:gridCol w="823547"/>
                <a:gridCol w="823547"/>
                <a:gridCol w="682871"/>
              </a:tblGrid>
              <a:tr h="631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CZECH REPUBLIC</a:t>
                      </a:r>
                    </a:p>
                  </a:txBody>
                  <a:tcPr marL="0" marR="0" marT="46800" marB="468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SLOVAKIA</a:t>
                      </a: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SERBIA</a:t>
                      </a: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POLAND</a:t>
                      </a: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ROMANIA</a:t>
                      </a: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UKRAINE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84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r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2" descr="obrázek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0" y="0"/>
            <a:ext cx="121480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6355" name="Rectangle 3"/>
          <p:cNvSpPr>
            <a:spLocks noChangeArrowheads="1"/>
          </p:cNvSpPr>
          <p:nvPr/>
        </p:nvSpPr>
        <p:spPr bwMode="auto">
          <a:xfrm>
            <a:off x="8502162" y="6567488"/>
            <a:ext cx="54365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FEF23651-A151-4A17-A561-3A972FA8EA68}" type="slidenum">
              <a:rPr lang="cs-CZ" sz="1000" b="1">
                <a:solidFill>
                  <a:schemeClr val="bg2"/>
                </a:solidFill>
                <a:latin typeface="Trebuchet MS" pitchFamily="34" charset="0"/>
              </a:rPr>
              <a:pPr algn="r">
                <a:defRPr/>
              </a:pPr>
              <a:t>‹#›</a:t>
            </a:fld>
            <a:endParaRPr lang="cs-CZ" sz="1000" b="1" dirty="0">
              <a:solidFill>
                <a:schemeClr val="bg2"/>
              </a:solidFill>
              <a:latin typeface="Trebuchet MS" pitchFamily="34" charset="0"/>
            </a:endParaRPr>
          </a:p>
        </p:txBody>
      </p:sp>
      <p:graphicFrame>
        <p:nvGraphicFramePr>
          <p:cNvPr id="356356" name="Group 4"/>
          <p:cNvGraphicFramePr>
            <a:graphicFrameLocks noGrp="1"/>
          </p:cNvGraphicFramePr>
          <p:nvPr/>
        </p:nvGraphicFramePr>
        <p:xfrm>
          <a:off x="1245577" y="6577013"/>
          <a:ext cx="7432435" cy="367920"/>
        </p:xfrm>
        <a:graphic>
          <a:graphicData uri="http://schemas.openxmlformats.org/drawingml/2006/table">
            <a:tbl>
              <a:tblPr/>
              <a:tblGrid>
                <a:gridCol w="1014047"/>
                <a:gridCol w="704850"/>
                <a:gridCol w="616926"/>
                <a:gridCol w="704850"/>
                <a:gridCol w="432288"/>
                <a:gridCol w="800100"/>
                <a:gridCol w="489440"/>
                <a:gridCol w="697524"/>
                <a:gridCol w="697524"/>
                <a:gridCol w="697524"/>
                <a:gridCol w="577362"/>
              </a:tblGrid>
              <a:tr h="367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CZECH REPUBLIC</a:t>
                      </a:r>
                    </a:p>
                  </a:txBody>
                  <a:tcPr marL="0" marR="0" marT="46800" marB="468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  <a:endParaRPr kumimoji="0" lang="cs-CZ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SLOVAKIA</a:t>
                      </a: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  <a:endParaRPr kumimoji="0" lang="cs-CZ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SERBIA</a:t>
                      </a: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  <a:endParaRPr kumimoji="0" lang="cs-CZ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POLAND</a:t>
                      </a: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ROMANIA</a:t>
                      </a: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  <a:endParaRPr kumimoji="0" lang="cs-CZ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rebuchet MS" pitchFamily="34" charset="0"/>
                        </a:rPr>
                        <a:t>UKRAINE</a:t>
                      </a:r>
                      <a:endParaRPr kumimoji="0" lang="cs-CZ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6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1210408" y="274643"/>
            <a:ext cx="5504732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67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095375"/>
            <a:ext cx="794385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356390" name="Rectangle 38"/>
          <p:cNvSpPr>
            <a:spLocks noChangeArrowheads="1"/>
          </p:cNvSpPr>
          <p:nvPr/>
        </p:nvSpPr>
        <p:spPr bwMode="auto">
          <a:xfrm>
            <a:off x="1203081" y="846141"/>
            <a:ext cx="7940919" cy="73025"/>
          </a:xfrm>
          <a:prstGeom prst="rect">
            <a:avLst/>
          </a:prstGeom>
          <a:gradFill rotWithShape="1">
            <a:gsLst>
              <a:gs pos="0">
                <a:srgbClr val="E5E5E7"/>
              </a:gs>
              <a:gs pos="100000">
                <a:srgbClr val="A62A2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C2303D"/>
              </a:buClr>
              <a:buFont typeface="Wingdings 2" pitchFamily="18" charset="2"/>
              <a:buNone/>
              <a:defRPr/>
            </a:pP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356391" name="Rectangle 39"/>
          <p:cNvSpPr>
            <a:spLocks noChangeArrowheads="1"/>
          </p:cNvSpPr>
          <p:nvPr/>
        </p:nvSpPr>
        <p:spPr bwMode="auto">
          <a:xfrm>
            <a:off x="1203081" y="6473830"/>
            <a:ext cx="7940919" cy="42863"/>
          </a:xfrm>
          <a:prstGeom prst="rect">
            <a:avLst/>
          </a:prstGeom>
          <a:gradFill rotWithShape="1">
            <a:gsLst>
              <a:gs pos="0">
                <a:srgbClr val="A62A2D"/>
              </a:gs>
              <a:gs pos="100000">
                <a:srgbClr val="E5E5E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C2303D"/>
              </a:buClr>
              <a:buFont typeface="Wingdings 2" pitchFamily="18" charset="2"/>
              <a:buNone/>
              <a:defRPr/>
            </a:pPr>
            <a:endParaRPr lang="en-US" sz="1100" dirty="0">
              <a:solidFill>
                <a:schemeClr val="bg1"/>
              </a:solidFill>
            </a:endParaRPr>
          </a:p>
        </p:txBody>
      </p:sp>
      <p:graphicFrame>
        <p:nvGraphicFramePr>
          <p:cNvPr id="2050" name="Object 40"/>
          <p:cNvGraphicFramePr>
            <a:graphicFrameLocks noChangeAspect="1"/>
          </p:cNvGraphicFramePr>
          <p:nvPr/>
        </p:nvGraphicFramePr>
        <p:xfrm>
          <a:off x="8783518" y="446093"/>
          <a:ext cx="350227" cy="339725"/>
        </p:xfrm>
        <a:graphic>
          <a:graphicData uri="http://schemas.openxmlformats.org/presentationml/2006/ole">
            <p:oleObj spid="_x0000_s3074" name="Fotografie" r:id="rId7" imgW="3514286" imgH="3076190" progId="">
              <p:embed/>
            </p:oleObj>
          </a:graphicData>
        </a:graphic>
      </p:graphicFrame>
      <p:pic>
        <p:nvPicPr>
          <p:cNvPr id="2071" name="Picture 42" descr="aps_holding_white_no_background_with_lines_without_financia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" y="6362705"/>
            <a:ext cx="1176704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Asset Portofolio Servicing Romania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86578" y="48515"/>
            <a:ext cx="2286016" cy="49552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5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rebuchet MS" pitchFamily="34" charset="0"/>
        </a:defRPr>
      </a:lvl9pPr>
    </p:titleStyle>
    <p:bodyStyle>
      <a:lvl1pPr marL="180975" indent="-1809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2667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2pPr>
      <a:lvl3pPr marL="1257300" indent="-2508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1751013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4pPr>
      <a:lvl5pPr marL="215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5pPr>
      <a:lvl6pPr marL="261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6pPr>
      <a:lvl7pPr marL="3073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7pPr>
      <a:lvl8pPr marL="3530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8pPr>
      <a:lvl9pPr marL="3987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786190"/>
            <a:ext cx="6400801" cy="785818"/>
          </a:xfrm>
        </p:spPr>
        <p:txBody>
          <a:bodyPr/>
          <a:lstStyle/>
          <a:p>
            <a:r>
              <a:rPr lang="en-US" sz="2800" dirty="0" err="1" smtClean="0"/>
              <a:t>Dezvoltarea</a:t>
            </a:r>
            <a:r>
              <a:rPr lang="en-US" sz="2800" dirty="0" smtClean="0"/>
              <a:t> </a:t>
            </a:r>
            <a:r>
              <a:rPr lang="en-US" sz="2800" dirty="0" err="1" smtClean="0"/>
              <a:t>unui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informatic</a:t>
            </a:r>
            <a:r>
              <a:rPr lang="en-US" sz="2800" dirty="0" smtClean="0"/>
              <a:t> de </a:t>
            </a:r>
            <a:r>
              <a:rPr lang="en-US" sz="2800" dirty="0" err="1" smtClean="0"/>
              <a:t>administrare</a:t>
            </a:r>
            <a:r>
              <a:rPr lang="en-US" sz="2800" dirty="0" smtClean="0"/>
              <a:t> a </a:t>
            </a:r>
            <a:r>
              <a:rPr lang="en-US" sz="2800" dirty="0" err="1" smtClean="0"/>
              <a:t>crean</a:t>
            </a:r>
            <a:r>
              <a:rPr lang="ro-RO" sz="2800" dirty="0" smtClean="0"/>
              <a:t>ţ</a:t>
            </a:r>
            <a:r>
              <a:rPr lang="en-US" sz="2800" dirty="0" err="1" smtClean="0"/>
              <a:t>elor</a:t>
            </a:r>
            <a:endParaRPr lang="en-US" sz="2800" dirty="0"/>
          </a:p>
        </p:txBody>
      </p:sp>
      <p:pic>
        <p:nvPicPr>
          <p:cNvPr id="16386" name="Picture 2" descr="Asset Portofolio Servicing Roma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857496"/>
            <a:ext cx="3295650" cy="714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/>
          </p:nvPr>
        </p:nvSpPr>
        <p:spPr>
          <a:xfrm>
            <a:off x="714348" y="3786190"/>
            <a:ext cx="7758137" cy="1714512"/>
          </a:xfrm>
        </p:spPr>
        <p:txBody>
          <a:bodyPr/>
          <a:lstStyle/>
          <a:p>
            <a:pPr algn="l"/>
            <a:r>
              <a:rPr lang="en-US" sz="2000" dirty="0" err="1" smtClean="0"/>
              <a:t>Despre</a:t>
            </a:r>
            <a:r>
              <a:rPr lang="en-US" sz="2000" dirty="0" smtClean="0"/>
              <a:t> </a:t>
            </a:r>
            <a:r>
              <a:rPr lang="en-US" sz="2000" dirty="0" err="1" smtClean="0"/>
              <a:t>companie</a:t>
            </a:r>
            <a:endParaRPr lang="en-US" sz="2000" dirty="0" smtClean="0"/>
          </a:p>
          <a:p>
            <a:pPr algn="l"/>
            <a:r>
              <a:rPr lang="en-US" sz="2000" dirty="0" err="1" smtClean="0"/>
              <a:t>Scopul</a:t>
            </a:r>
            <a:r>
              <a:rPr lang="en-US" sz="2000" dirty="0" smtClean="0"/>
              <a:t> </a:t>
            </a:r>
            <a:r>
              <a:rPr lang="en-US" sz="2000" dirty="0" err="1" smtClean="0"/>
              <a:t>proiectului</a:t>
            </a:r>
            <a:endParaRPr lang="en-US" sz="2000" dirty="0" smtClean="0"/>
          </a:p>
          <a:p>
            <a:pPr algn="l"/>
            <a:r>
              <a:rPr lang="en-US" sz="2000" dirty="0" err="1" smtClean="0"/>
              <a:t>Tehnologii</a:t>
            </a:r>
            <a:r>
              <a:rPr lang="en-US" sz="2000" dirty="0" smtClean="0"/>
              <a:t> </a:t>
            </a:r>
            <a:r>
              <a:rPr lang="en-US" sz="2000" dirty="0" err="1" smtClean="0"/>
              <a:t>folosite</a:t>
            </a:r>
            <a:endParaRPr lang="en-US" sz="2000" dirty="0" smtClean="0"/>
          </a:p>
          <a:p>
            <a:pPr algn="l"/>
            <a:r>
              <a:rPr lang="en-US" sz="2000" dirty="0" err="1" smtClean="0"/>
              <a:t>Obiective</a:t>
            </a:r>
            <a:r>
              <a:rPr lang="en-US" sz="2000" dirty="0" smtClean="0"/>
              <a:t> </a:t>
            </a:r>
            <a:r>
              <a:rPr lang="en-US" sz="2000" dirty="0" err="1" smtClean="0"/>
              <a:t>participan</a:t>
            </a:r>
            <a:r>
              <a:rPr lang="ro-RO" sz="2000" dirty="0" smtClean="0"/>
              <a:t>ţ</a:t>
            </a:r>
            <a:r>
              <a:rPr lang="en-US" sz="2000" dirty="0" err="1" smtClean="0"/>
              <a:t>i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71538" y="2928934"/>
            <a:ext cx="7072362" cy="685801"/>
          </a:xfrm>
          <a:prstGeom prst="rect">
            <a:avLst/>
          </a:prstGeom>
        </p:spPr>
        <p:txBody>
          <a:bodyPr/>
          <a:lstStyle/>
          <a:p>
            <a:r>
              <a:rPr lang="en-US" sz="2800" dirty="0" err="1" smtClean="0"/>
              <a:t>Dezvoltarea</a:t>
            </a:r>
            <a:r>
              <a:rPr lang="en-US" sz="2800" dirty="0" smtClean="0"/>
              <a:t> </a:t>
            </a:r>
            <a:r>
              <a:rPr lang="en-US" sz="2800" dirty="0" err="1" smtClean="0"/>
              <a:t>unui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informatic</a:t>
            </a:r>
            <a:r>
              <a:rPr lang="en-US" sz="2800" dirty="0" smtClean="0"/>
              <a:t> de </a:t>
            </a:r>
            <a:r>
              <a:rPr lang="en-US" sz="2800" dirty="0" err="1" smtClean="0"/>
              <a:t>administrare</a:t>
            </a:r>
            <a:r>
              <a:rPr lang="en-US" sz="2800" dirty="0" smtClean="0"/>
              <a:t> a </a:t>
            </a:r>
            <a:r>
              <a:rPr lang="en-US" sz="2800" dirty="0" err="1" smtClean="0"/>
              <a:t>crean</a:t>
            </a:r>
            <a:r>
              <a:rPr lang="ro-RO" sz="2800" dirty="0" smtClean="0"/>
              <a:t>ţ</a:t>
            </a:r>
            <a:r>
              <a:rPr lang="en-US" sz="2800" dirty="0" err="1" smtClean="0"/>
              <a:t>elor</a:t>
            </a:r>
            <a:endParaRPr lang="en-US" sz="2800" dirty="0"/>
          </a:p>
        </p:txBody>
      </p:sp>
      <p:pic>
        <p:nvPicPr>
          <p:cNvPr id="6" name="Picture 2" descr="Asset Portofolio Servicing Roma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786322"/>
            <a:ext cx="3295650" cy="714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Despre</a:t>
            </a:r>
            <a:r>
              <a:rPr lang="en-US" dirty="0" smtClean="0"/>
              <a:t> </a:t>
            </a:r>
            <a:r>
              <a:rPr lang="en-US" dirty="0" err="1" smtClean="0"/>
              <a:t>companie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142984"/>
            <a:ext cx="7943850" cy="4929222"/>
          </a:xfrm>
        </p:spPr>
        <p:txBody>
          <a:bodyPr/>
          <a:lstStyle/>
          <a:p>
            <a:r>
              <a:rPr lang="vi-VN" dirty="0" smtClean="0"/>
              <a:t>Asset Portfolio Servicing România este parte integrantă a </a:t>
            </a:r>
            <a:r>
              <a:rPr lang="vi-VN" b="1" dirty="0" smtClean="0"/>
              <a:t>APS Holding</a:t>
            </a:r>
            <a:r>
              <a:rPr lang="vi-VN" dirty="0" smtClean="0"/>
              <a:t>, care are sediul principal în Praga, Republica Cehă, având sucursale în Polonia, Slovacia, Serbia, Ungaria</a:t>
            </a:r>
            <a:r>
              <a:rPr lang="vi-VN" dirty="0" smtClean="0"/>
              <a:t>.</a:t>
            </a:r>
            <a:endParaRPr lang="en-US" dirty="0" smtClean="0"/>
          </a:p>
          <a:p>
            <a:endParaRPr lang="vi-VN" dirty="0" smtClean="0"/>
          </a:p>
          <a:p>
            <a:r>
              <a:rPr lang="vi-VN" dirty="0" smtClean="0"/>
              <a:t>APS România a fost fondată la finele anului 2007, devenind rapid unul din cei mai activi investitori şi manageri ai împrumuturilor performante şi neperformante, partener al celor mai mari companii financiare şi non-financiare din România</a:t>
            </a:r>
            <a:r>
              <a:rPr lang="vi-VN" dirty="0" smtClean="0"/>
              <a:t>.</a:t>
            </a:r>
            <a:endParaRPr lang="ro-RO" dirty="0" smtClean="0"/>
          </a:p>
          <a:p>
            <a:endParaRPr lang="en-US" dirty="0" smtClean="0"/>
          </a:p>
          <a:p>
            <a:r>
              <a:rPr lang="en-US" dirty="0" smtClean="0"/>
              <a:t>APS Romania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specializat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ro-RO" dirty="0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recuperarea</a:t>
            </a:r>
            <a:r>
              <a:rPr lang="en-US" dirty="0" smtClean="0"/>
              <a:t> </a:t>
            </a:r>
            <a:r>
              <a:rPr lang="en-US" dirty="0" err="1" smtClean="0"/>
              <a:t>crean</a:t>
            </a:r>
            <a:r>
              <a:rPr lang="ro-RO" dirty="0" smtClean="0"/>
              <a:t>ţ</a:t>
            </a:r>
            <a:r>
              <a:rPr lang="en-US" dirty="0" err="1" smtClean="0"/>
              <a:t>elor</a:t>
            </a:r>
            <a:r>
              <a:rPr lang="en-US" dirty="0" smtClean="0"/>
              <a:t>. </a:t>
            </a:r>
            <a:r>
              <a:rPr lang="en-US" dirty="0" err="1" smtClean="0"/>
              <a:t>Dese</a:t>
            </a:r>
            <a:r>
              <a:rPr lang="ro-RO" dirty="0" smtClean="0"/>
              <a:t>rveşte</a:t>
            </a:r>
            <a:r>
              <a:rPr lang="en-US" dirty="0" smtClean="0"/>
              <a:t> </a:t>
            </a:r>
            <a:r>
              <a:rPr lang="en-US" dirty="0" smtClean="0"/>
              <a:t>in mod </a:t>
            </a:r>
            <a:r>
              <a:rPr lang="en-US" dirty="0" err="1" smtClean="0"/>
              <a:t>eficient</a:t>
            </a:r>
            <a:r>
              <a:rPr lang="en-US" dirty="0" smtClean="0"/>
              <a:t> o </a:t>
            </a:r>
            <a:r>
              <a:rPr lang="en-US" dirty="0" err="1" smtClean="0"/>
              <a:t>intreag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gam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produse</a:t>
            </a:r>
            <a:r>
              <a:rPr lang="en-US" dirty="0" smtClean="0"/>
              <a:t> </a:t>
            </a:r>
            <a:r>
              <a:rPr lang="en-US" dirty="0" err="1" smtClean="0"/>
              <a:t>financiare</a:t>
            </a:r>
            <a:r>
              <a:rPr lang="en-US" dirty="0" smtClean="0"/>
              <a:t> </a:t>
            </a:r>
            <a:r>
              <a:rPr lang="en-US" dirty="0" err="1" smtClean="0"/>
              <a:t>aflate</a:t>
            </a:r>
            <a:r>
              <a:rPr lang="en-US" dirty="0" smtClean="0"/>
              <a:t> in </a:t>
            </a:r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stadiile</a:t>
            </a:r>
            <a:r>
              <a:rPr lang="en-US" dirty="0" smtClean="0"/>
              <a:t> de </a:t>
            </a:r>
            <a:r>
              <a:rPr lang="en-US" dirty="0" err="1" smtClean="0"/>
              <a:t>neperforman</a:t>
            </a:r>
            <a:r>
              <a:rPr lang="ro-RO" dirty="0" smtClean="0"/>
              <a:t>ţă</a:t>
            </a:r>
            <a:r>
              <a:rPr lang="en-US" dirty="0" smtClean="0"/>
              <a:t>. </a:t>
            </a:r>
            <a:r>
              <a:rPr lang="en-US" dirty="0" err="1" smtClean="0"/>
              <a:t>Serviciile</a:t>
            </a:r>
            <a:r>
              <a:rPr lang="en-US" dirty="0" smtClean="0"/>
              <a:t> </a:t>
            </a:r>
            <a:r>
              <a:rPr lang="en-US" dirty="0" err="1" smtClean="0"/>
              <a:t>companiei</a:t>
            </a:r>
            <a:r>
              <a:rPr lang="en-US" dirty="0" smtClean="0"/>
              <a:t> </a:t>
            </a:r>
            <a:r>
              <a:rPr lang="en-US" dirty="0" err="1" smtClean="0"/>
              <a:t>cuprind</a:t>
            </a:r>
            <a:r>
              <a:rPr lang="en-US" dirty="0" smtClean="0"/>
              <a:t>: </a:t>
            </a:r>
            <a:r>
              <a:rPr lang="en-US" dirty="0" err="1" smtClean="0"/>
              <a:t>colectare</a:t>
            </a:r>
            <a:r>
              <a:rPr lang="en-US" dirty="0" smtClean="0"/>
              <a:t> </a:t>
            </a:r>
            <a:r>
              <a:rPr lang="en-US" dirty="0" err="1" smtClean="0"/>
              <a:t>amiabil</a:t>
            </a:r>
            <a:r>
              <a:rPr lang="ro-RO" dirty="0" smtClean="0"/>
              <a:t>ă</a:t>
            </a:r>
            <a:r>
              <a:rPr lang="en-US" dirty="0" smtClean="0"/>
              <a:t>, </a:t>
            </a:r>
            <a:r>
              <a:rPr lang="en-US" dirty="0" err="1" smtClean="0"/>
              <a:t>colectare</a:t>
            </a:r>
            <a:r>
              <a:rPr lang="en-US" dirty="0" smtClean="0"/>
              <a:t> in </a:t>
            </a:r>
            <a:r>
              <a:rPr lang="en-US" dirty="0" err="1" smtClean="0"/>
              <a:t>instan</a:t>
            </a:r>
            <a:r>
              <a:rPr lang="ro-RO" dirty="0" smtClean="0"/>
              <a:t>ţă</a:t>
            </a:r>
            <a:r>
              <a:rPr lang="en-US" dirty="0" smtClean="0"/>
              <a:t>, </a:t>
            </a:r>
            <a:r>
              <a:rPr lang="en-US" dirty="0" err="1" smtClean="0"/>
              <a:t>colectare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teren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achizi</a:t>
            </a:r>
            <a:r>
              <a:rPr lang="ro-RO" dirty="0" smtClean="0"/>
              <a:t>ţ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portofolii</a:t>
            </a:r>
            <a:r>
              <a:rPr lang="en-US" dirty="0" smtClean="0"/>
              <a:t>. </a:t>
            </a:r>
            <a:endParaRPr lang="vi-VN" dirty="0" smtClean="0"/>
          </a:p>
          <a:p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Scopul</a:t>
            </a:r>
            <a:r>
              <a:rPr lang="en-US" dirty="0" smtClean="0"/>
              <a:t> </a:t>
            </a:r>
            <a:r>
              <a:rPr lang="en-US" dirty="0" err="1" smtClean="0"/>
              <a:t>proiectului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Proiectul</a:t>
            </a:r>
            <a:r>
              <a:rPr lang="en-US" dirty="0" smtClean="0"/>
              <a:t> are ca </a:t>
            </a:r>
            <a:r>
              <a:rPr lang="en-US" dirty="0" err="1" smtClean="0"/>
              <a:t>scop</a:t>
            </a:r>
            <a:r>
              <a:rPr lang="en-US" dirty="0" smtClean="0"/>
              <a:t> </a:t>
            </a:r>
            <a:r>
              <a:rPr lang="en-US" dirty="0" err="1" smtClean="0"/>
              <a:t>construirea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informatic</a:t>
            </a:r>
            <a:r>
              <a:rPr lang="en-US" dirty="0" smtClean="0"/>
              <a:t> </a:t>
            </a:r>
            <a:r>
              <a:rPr lang="en-US" dirty="0" err="1" smtClean="0"/>
              <a:t>capabil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administreze</a:t>
            </a:r>
            <a:r>
              <a:rPr lang="en-US" dirty="0" smtClean="0"/>
              <a:t> </a:t>
            </a:r>
            <a:r>
              <a:rPr lang="en-US" dirty="0" err="1" smtClean="0"/>
              <a:t>crean</a:t>
            </a:r>
            <a:r>
              <a:rPr lang="ro-RO" dirty="0" smtClean="0"/>
              <a:t>ţ</a:t>
            </a:r>
            <a:r>
              <a:rPr lang="en-US" dirty="0" smtClean="0"/>
              <a:t>e</a:t>
            </a:r>
            <a:r>
              <a:rPr lang="ro-RO" dirty="0" smtClean="0"/>
              <a:t> </a:t>
            </a:r>
            <a:r>
              <a:rPr lang="ro-RO" dirty="0" smtClean="0"/>
              <a:t>ale institu</a:t>
            </a:r>
            <a:r>
              <a:rPr lang="ro-RO" dirty="0" smtClean="0"/>
              <a:t>ţ</a:t>
            </a:r>
            <a:r>
              <a:rPr lang="ro-RO" dirty="0" smtClean="0"/>
              <a:t>iilor bancare si non</a:t>
            </a:r>
            <a:r>
              <a:rPr lang="en-US" dirty="0" smtClean="0"/>
              <a:t>-</a:t>
            </a:r>
            <a:r>
              <a:rPr lang="ro-RO" dirty="0" smtClean="0"/>
              <a:t>bancare</a:t>
            </a:r>
            <a:r>
              <a:rPr lang="en-US" dirty="0" smtClean="0"/>
              <a:t>, </a:t>
            </a:r>
            <a:r>
              <a:rPr lang="ro-RO" dirty="0" smtClean="0"/>
              <a:t>şi care sa faciliteze colectarea acestora.</a:t>
            </a:r>
          </a:p>
          <a:p>
            <a:r>
              <a:rPr lang="en-US" dirty="0" err="1" smtClean="0"/>
              <a:t>Dintre</a:t>
            </a:r>
            <a:r>
              <a:rPr lang="en-US" dirty="0" smtClean="0"/>
              <a:t> </a:t>
            </a:r>
            <a:r>
              <a:rPr lang="en-US" dirty="0" err="1" smtClean="0"/>
              <a:t>func</a:t>
            </a:r>
            <a:r>
              <a:rPr lang="ro-RO" dirty="0" smtClean="0"/>
              <a:t>ţiile</a:t>
            </a:r>
            <a:r>
              <a:rPr lang="en-US" dirty="0" smtClean="0"/>
              <a:t> software-</a:t>
            </a:r>
            <a:r>
              <a:rPr lang="en-US" dirty="0" err="1" smtClean="0"/>
              <a:t>ului</a:t>
            </a:r>
            <a:r>
              <a:rPr lang="en-US" dirty="0" smtClean="0"/>
              <a:t> final, </a:t>
            </a:r>
            <a:r>
              <a:rPr lang="en-US" dirty="0" err="1" smtClean="0"/>
              <a:t>enumeram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Definirea</a:t>
            </a:r>
            <a:r>
              <a:rPr lang="en-US" dirty="0" smtClean="0"/>
              <a:t> de </a:t>
            </a:r>
            <a:r>
              <a:rPr lang="en-US" dirty="0" err="1" smtClean="0"/>
              <a:t>utilizatori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drepturi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acestia</a:t>
            </a:r>
            <a:r>
              <a:rPr lang="ro-RO" dirty="0" smtClean="0"/>
              <a:t> </a:t>
            </a:r>
            <a:r>
              <a:rPr lang="en-US" dirty="0" smtClean="0"/>
              <a:t>(module </a:t>
            </a:r>
            <a:r>
              <a:rPr lang="en-US" dirty="0" err="1" smtClean="0"/>
              <a:t>accesibile</a:t>
            </a:r>
            <a:r>
              <a:rPr lang="en-US" dirty="0" smtClean="0"/>
              <a:t> la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utilizator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la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grup</a:t>
            </a:r>
            <a:r>
              <a:rPr lang="en-US" dirty="0" smtClean="0"/>
              <a:t> de </a:t>
            </a:r>
            <a:r>
              <a:rPr lang="en-US" dirty="0" err="1" smtClean="0"/>
              <a:t>utilizatori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Definirea</a:t>
            </a:r>
            <a:r>
              <a:rPr lang="en-US" dirty="0" smtClean="0"/>
              <a:t> de </a:t>
            </a:r>
            <a:r>
              <a:rPr lang="en-US" dirty="0" err="1" smtClean="0"/>
              <a:t>grupe</a:t>
            </a:r>
            <a:r>
              <a:rPr lang="en-US" dirty="0" smtClean="0"/>
              <a:t> de </a:t>
            </a:r>
            <a:r>
              <a:rPr lang="en-US" dirty="0" err="1" smtClean="0"/>
              <a:t>clien</a:t>
            </a:r>
            <a:r>
              <a:rPr lang="ro-RO" dirty="0" smtClean="0"/>
              <a:t>ţ</a:t>
            </a:r>
            <a:r>
              <a:rPr lang="en-US" dirty="0" err="1" smtClean="0"/>
              <a:t>i</a:t>
            </a:r>
            <a:r>
              <a:rPr lang="ro-RO" dirty="0" smtClean="0"/>
              <a:t> noi şi un </a:t>
            </a:r>
            <a:r>
              <a:rPr lang="ro-RO" dirty="0" smtClean="0"/>
              <a:t>m</a:t>
            </a:r>
            <a:r>
              <a:rPr lang="en-US" dirty="0" err="1" smtClean="0"/>
              <a:t>odul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import</a:t>
            </a:r>
            <a:r>
              <a:rPr lang="ro-RO" dirty="0" smtClean="0"/>
              <a:t>ul</a:t>
            </a:r>
            <a:r>
              <a:rPr lang="en-US" dirty="0" smtClean="0"/>
              <a:t> initial de date (din </a:t>
            </a:r>
            <a:r>
              <a:rPr lang="en-US" dirty="0" err="1" smtClean="0"/>
              <a:t>fisiere</a:t>
            </a:r>
            <a:r>
              <a:rPr lang="en-US" dirty="0" smtClean="0"/>
              <a:t> text </a:t>
            </a:r>
            <a:r>
              <a:rPr lang="en-US" dirty="0" err="1" smtClean="0"/>
              <a:t>sau</a:t>
            </a:r>
            <a:r>
              <a:rPr lang="en-US" dirty="0" smtClean="0"/>
              <a:t> Excel);</a:t>
            </a:r>
          </a:p>
          <a:p>
            <a:pPr lvl="1"/>
            <a:r>
              <a:rPr lang="en-US" dirty="0" err="1" smtClean="0"/>
              <a:t>Definirea</a:t>
            </a:r>
            <a:r>
              <a:rPr lang="en-US" dirty="0" smtClean="0"/>
              <a:t> </a:t>
            </a:r>
            <a:r>
              <a:rPr lang="en-US" dirty="0" err="1" smtClean="0"/>
              <a:t>algoritmilor</a:t>
            </a:r>
            <a:r>
              <a:rPr lang="en-US" dirty="0" smtClean="0"/>
              <a:t> de </a:t>
            </a:r>
            <a:r>
              <a:rPr lang="en-US" dirty="0" err="1" smtClean="0"/>
              <a:t>calcul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dob</a:t>
            </a:r>
            <a:r>
              <a:rPr lang="ro-RO" dirty="0" smtClean="0"/>
              <a:t>ân</a:t>
            </a:r>
            <a:r>
              <a:rPr lang="en-US" dirty="0" err="1" smtClean="0"/>
              <a:t>zi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Definirea</a:t>
            </a:r>
            <a:r>
              <a:rPr lang="en-US" dirty="0" smtClean="0"/>
              <a:t> </a:t>
            </a:r>
            <a:r>
              <a:rPr lang="en-US" dirty="0" err="1" smtClean="0"/>
              <a:t>tipurilor</a:t>
            </a:r>
            <a:r>
              <a:rPr lang="en-US" dirty="0" smtClean="0"/>
              <a:t> de </a:t>
            </a:r>
            <a:r>
              <a:rPr lang="en-US" dirty="0" err="1" smtClean="0"/>
              <a:t>interac</a:t>
            </a:r>
            <a:r>
              <a:rPr lang="ro-RO" dirty="0" smtClean="0"/>
              <a:t>ţiuni cu clienţii si urmările acestor interacţiuni</a:t>
            </a:r>
            <a:r>
              <a:rPr lang="en-US" dirty="0" smtClean="0"/>
              <a:t>;</a:t>
            </a:r>
            <a:endParaRPr lang="en-US" dirty="0" smtClean="0"/>
          </a:p>
          <a:p>
            <a:pPr lvl="1"/>
            <a:r>
              <a:rPr lang="it-IT" dirty="0" smtClean="0"/>
              <a:t>P</a:t>
            </a:r>
            <a:r>
              <a:rPr lang="ro-RO" dirty="0" smtClean="0"/>
              <a:t>ă</a:t>
            </a:r>
            <a:r>
              <a:rPr lang="it-IT" dirty="0" smtClean="0"/>
              <a:t>strarea </a:t>
            </a:r>
            <a:r>
              <a:rPr lang="it-IT" dirty="0" smtClean="0"/>
              <a:t>istoricului complet pe fiecare client (</a:t>
            </a:r>
            <a:r>
              <a:rPr lang="it-IT" dirty="0" smtClean="0"/>
              <a:t>interac</a:t>
            </a:r>
            <a:r>
              <a:rPr lang="ro-RO" dirty="0" smtClean="0"/>
              <a:t>ţ</a:t>
            </a:r>
            <a:r>
              <a:rPr lang="it-IT" dirty="0" smtClean="0"/>
              <a:t>iuni</a:t>
            </a:r>
            <a:r>
              <a:rPr lang="it-IT" dirty="0" smtClean="0"/>
              <a:t>, scrisori trimise, </a:t>
            </a:r>
            <a:r>
              <a:rPr lang="it-IT" dirty="0" smtClean="0"/>
              <a:t>ac</a:t>
            </a:r>
            <a:r>
              <a:rPr lang="ro-RO" dirty="0" smtClean="0"/>
              <a:t>ţ</a:t>
            </a:r>
            <a:r>
              <a:rPr lang="it-IT" dirty="0" smtClean="0"/>
              <a:t>iuni </a:t>
            </a:r>
            <a:r>
              <a:rPr lang="it-IT" dirty="0" smtClean="0"/>
              <a:t>generate etc</a:t>
            </a:r>
            <a:r>
              <a:rPr lang="it-IT" dirty="0" smtClean="0"/>
              <a:t>);</a:t>
            </a:r>
            <a:endParaRPr lang="en-US" dirty="0" smtClean="0"/>
          </a:p>
          <a:p>
            <a:pPr lvl="1"/>
            <a:r>
              <a:rPr lang="it-IT" dirty="0" smtClean="0"/>
              <a:t>Definirea </a:t>
            </a:r>
            <a:r>
              <a:rPr lang="it-IT" dirty="0" smtClean="0"/>
              <a:t>de strategii grafice de colectare (timeline-uri si actiuni specifice: sms, scrisoare, telefon, </a:t>
            </a:r>
            <a:r>
              <a:rPr lang="it-IT" dirty="0" smtClean="0"/>
              <a:t>email)</a:t>
            </a:r>
            <a:r>
              <a:rPr lang="en-US" dirty="0" smtClean="0"/>
              <a:t>;</a:t>
            </a:r>
            <a:endParaRPr lang="en-US" dirty="0" smtClean="0"/>
          </a:p>
          <a:p>
            <a:pPr lvl="1"/>
            <a:r>
              <a:rPr lang="it-IT" dirty="0" smtClean="0"/>
              <a:t>Emiterea </a:t>
            </a:r>
            <a:r>
              <a:rPr lang="it-IT" dirty="0" smtClean="0"/>
              <a:t>automata de scrisori, avand in spate un draft </a:t>
            </a:r>
            <a:r>
              <a:rPr lang="it-IT" dirty="0" smtClean="0"/>
              <a:t>u</a:t>
            </a:r>
            <a:r>
              <a:rPr lang="ro-RO" dirty="0" smtClean="0"/>
              <a:t>ş</a:t>
            </a:r>
            <a:r>
              <a:rPr lang="it-IT" dirty="0" smtClean="0"/>
              <a:t>or modificabil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Interconectarea</a:t>
            </a:r>
            <a:r>
              <a:rPr lang="en-US" dirty="0" smtClean="0"/>
              <a:t> cu </a:t>
            </a:r>
            <a:r>
              <a:rPr lang="en-US" dirty="0" err="1" smtClean="0"/>
              <a:t>sistemele</a:t>
            </a:r>
            <a:r>
              <a:rPr lang="en-US" dirty="0" smtClean="0"/>
              <a:t> de </a:t>
            </a:r>
            <a:r>
              <a:rPr lang="en-US" dirty="0" err="1" smtClean="0"/>
              <a:t>telecomunica</a:t>
            </a:r>
            <a:r>
              <a:rPr lang="ro-RO" dirty="0" smtClean="0"/>
              <a:t>ţ</a:t>
            </a:r>
            <a:r>
              <a:rPr lang="en-US" dirty="0" smtClean="0"/>
              <a:t>ii;</a:t>
            </a:r>
          </a:p>
          <a:p>
            <a:pPr lvl="1"/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raportare</a:t>
            </a:r>
            <a:r>
              <a:rPr lang="en-US" dirty="0" smtClean="0"/>
              <a:t>;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it-IT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Tehnologii</a:t>
            </a:r>
            <a:r>
              <a:rPr lang="en-US" dirty="0" smtClean="0"/>
              <a:t> </a:t>
            </a:r>
            <a:r>
              <a:rPr lang="en-US" dirty="0" err="1" smtClean="0"/>
              <a:t>folosite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214422"/>
            <a:ext cx="4371981" cy="4762517"/>
          </a:xfrm>
        </p:spPr>
        <p:txBody>
          <a:bodyPr/>
          <a:lstStyle/>
          <a:p>
            <a:r>
              <a:rPr lang="en-US" dirty="0" err="1" smtClean="0"/>
              <a:t>Sistemul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construit</a:t>
            </a:r>
            <a:r>
              <a:rPr lang="en-US" dirty="0" smtClean="0"/>
              <a:t> </a:t>
            </a:r>
            <a:r>
              <a:rPr lang="en-US" dirty="0" err="1" smtClean="0"/>
              <a:t>folosind</a:t>
            </a:r>
            <a:r>
              <a:rPr lang="en-US" dirty="0" smtClean="0"/>
              <a:t> </a:t>
            </a:r>
            <a:r>
              <a:rPr lang="en-US" dirty="0" err="1" smtClean="0"/>
              <a:t>arhitectura</a:t>
            </a:r>
            <a:r>
              <a:rPr lang="en-US" dirty="0" smtClean="0"/>
              <a:t> “Three tier” (3 </a:t>
            </a:r>
            <a:r>
              <a:rPr lang="en-US" dirty="0" err="1" smtClean="0"/>
              <a:t>nivele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Nivelul</a:t>
            </a:r>
            <a:r>
              <a:rPr lang="en-US" dirty="0" smtClean="0"/>
              <a:t> 1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partea</a:t>
            </a:r>
            <a:r>
              <a:rPr lang="en-US" dirty="0" smtClean="0"/>
              <a:t> de client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interactiune</a:t>
            </a:r>
            <a:r>
              <a:rPr lang="en-US" dirty="0" smtClean="0"/>
              <a:t> cu </a:t>
            </a:r>
            <a:r>
              <a:rPr lang="en-US" dirty="0" err="1" smtClean="0"/>
              <a:t>utilizatorul</a:t>
            </a:r>
            <a:r>
              <a:rPr lang="en-US" dirty="0" smtClean="0"/>
              <a:t>. </a:t>
            </a:r>
            <a:r>
              <a:rPr lang="en-US" dirty="0" err="1" smtClean="0"/>
              <a:t>Acesta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realizat</a:t>
            </a:r>
            <a:r>
              <a:rPr lang="en-US" dirty="0" smtClean="0"/>
              <a:t> in Java, </a:t>
            </a:r>
            <a:r>
              <a:rPr lang="en-US" dirty="0" err="1" smtClean="0"/>
              <a:t>folosind</a:t>
            </a:r>
            <a:r>
              <a:rPr lang="en-US" dirty="0" smtClean="0"/>
              <a:t> </a:t>
            </a:r>
            <a:r>
              <a:rPr lang="en-US" dirty="0" err="1" smtClean="0"/>
              <a:t>elemente</a:t>
            </a:r>
            <a:r>
              <a:rPr lang="en-US" dirty="0" smtClean="0"/>
              <a:t> din </a:t>
            </a:r>
            <a:r>
              <a:rPr lang="en-US" dirty="0" err="1" smtClean="0"/>
              <a:t>libraria</a:t>
            </a:r>
            <a:r>
              <a:rPr lang="en-US" dirty="0" smtClean="0"/>
              <a:t> Swing. El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comunica</a:t>
            </a:r>
            <a:r>
              <a:rPr lang="en-US" dirty="0" smtClean="0"/>
              <a:t> strict cu </a:t>
            </a:r>
            <a:r>
              <a:rPr lang="en-US" dirty="0" err="1" smtClean="0"/>
              <a:t>nivelul</a:t>
            </a:r>
            <a:r>
              <a:rPr lang="en-US" dirty="0" smtClean="0"/>
              <a:t> 2. </a:t>
            </a:r>
          </a:p>
          <a:p>
            <a:pPr lvl="1"/>
            <a:r>
              <a:rPr lang="en-US" dirty="0" err="1" smtClean="0"/>
              <a:t>Nivelul</a:t>
            </a:r>
            <a:r>
              <a:rPr lang="en-US" dirty="0" smtClean="0"/>
              <a:t> 2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partea</a:t>
            </a:r>
            <a:r>
              <a:rPr lang="en-US" dirty="0" smtClean="0"/>
              <a:t> de </a:t>
            </a:r>
            <a:r>
              <a:rPr lang="en-US" dirty="0" err="1" smtClean="0"/>
              <a:t>logica</a:t>
            </a:r>
            <a:r>
              <a:rPr lang="en-US" dirty="0" smtClean="0"/>
              <a:t> a </a:t>
            </a:r>
            <a:r>
              <a:rPr lang="en-US" dirty="0" err="1" smtClean="0"/>
              <a:t>sistemului</a:t>
            </a:r>
            <a:r>
              <a:rPr lang="en-US" dirty="0" smtClean="0"/>
              <a:t>. </a:t>
            </a:r>
            <a:r>
              <a:rPr lang="en-US" dirty="0" err="1" smtClean="0"/>
              <a:t>Acesta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interac</a:t>
            </a:r>
            <a:r>
              <a:rPr lang="ro-RO" dirty="0" smtClean="0"/>
              <a:t>ţ</a:t>
            </a:r>
            <a:r>
              <a:rPr lang="en-US" dirty="0" err="1" smtClean="0"/>
              <a:t>iona</a:t>
            </a:r>
            <a:r>
              <a:rPr lang="en-US" dirty="0" smtClean="0"/>
              <a:t> cu </a:t>
            </a:r>
            <a:r>
              <a:rPr lang="en-US" dirty="0" err="1" smtClean="0"/>
              <a:t>nivelul</a:t>
            </a:r>
            <a:r>
              <a:rPr lang="en-US" dirty="0" smtClean="0"/>
              <a:t> 1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nivelul</a:t>
            </a:r>
            <a:r>
              <a:rPr lang="en-US" dirty="0" smtClean="0"/>
              <a:t> 3. Se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folosi</a:t>
            </a:r>
            <a:r>
              <a:rPr lang="en-US" dirty="0" smtClean="0"/>
              <a:t> </a:t>
            </a:r>
            <a:r>
              <a:rPr lang="en-US" dirty="0" err="1" smtClean="0"/>
              <a:t>JBoss</a:t>
            </a:r>
            <a:r>
              <a:rPr lang="en-US" dirty="0" smtClean="0"/>
              <a:t> Application Server </a:t>
            </a:r>
            <a:r>
              <a:rPr lang="en-US" dirty="0" err="1" smtClean="0"/>
              <a:t>impreun</a:t>
            </a:r>
            <a:r>
              <a:rPr lang="ro-RO" dirty="0" smtClean="0"/>
              <a:t>ă</a:t>
            </a:r>
            <a:r>
              <a:rPr lang="en-US" dirty="0" smtClean="0"/>
              <a:t> cu framework-</a:t>
            </a:r>
            <a:r>
              <a:rPr lang="en-US" dirty="0" err="1" smtClean="0"/>
              <a:t>ul</a:t>
            </a:r>
            <a:r>
              <a:rPr lang="en-US" dirty="0" smtClean="0"/>
              <a:t> Hibernate (Java)</a:t>
            </a:r>
            <a:r>
              <a:rPr lang="ro-RO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Nivelul</a:t>
            </a:r>
            <a:r>
              <a:rPr lang="en-US" dirty="0" smtClean="0"/>
              <a:t> 3 </a:t>
            </a:r>
            <a:r>
              <a:rPr lang="ro-RO" dirty="0" smtClean="0"/>
              <a:t>î</a:t>
            </a:r>
            <a:r>
              <a:rPr lang="en-US" dirty="0" smtClean="0"/>
              <a:t>l </a:t>
            </a:r>
            <a:r>
              <a:rPr lang="en-US" dirty="0" err="1" smtClean="0"/>
              <a:t>reprezinta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de date care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interac</a:t>
            </a:r>
            <a:r>
              <a:rPr lang="ro-RO" dirty="0" smtClean="0"/>
              <a:t>ţ</a:t>
            </a:r>
            <a:r>
              <a:rPr lang="en-US" dirty="0" err="1" smtClean="0"/>
              <a:t>iona</a:t>
            </a:r>
            <a:r>
              <a:rPr lang="en-US" dirty="0" smtClean="0"/>
              <a:t> </a:t>
            </a:r>
            <a:r>
              <a:rPr lang="en-US" dirty="0" err="1" smtClean="0"/>
              <a:t>stric</a:t>
            </a:r>
            <a:r>
              <a:rPr lang="en-US" dirty="0" smtClean="0"/>
              <a:t> cu </a:t>
            </a:r>
            <a:r>
              <a:rPr lang="en-US" dirty="0" err="1" smtClean="0"/>
              <a:t>nivelul</a:t>
            </a:r>
            <a:r>
              <a:rPr lang="en-US" dirty="0" smtClean="0"/>
              <a:t> 2. </a:t>
            </a:r>
            <a:r>
              <a:rPr lang="en-US" dirty="0" err="1" smtClean="0"/>
              <a:t>Baza</a:t>
            </a:r>
            <a:r>
              <a:rPr lang="en-US" dirty="0" smtClean="0"/>
              <a:t> de date </a:t>
            </a:r>
            <a:r>
              <a:rPr lang="en-US" dirty="0" err="1" smtClean="0"/>
              <a:t>aleas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ro-RO" dirty="0" smtClean="0"/>
              <a:t> Postgre</a:t>
            </a:r>
            <a:r>
              <a:rPr lang="en-US" dirty="0" smtClean="0"/>
              <a:t>SQL 9.</a:t>
            </a:r>
            <a:endParaRPr lang="en-US" dirty="0"/>
          </a:p>
        </p:txBody>
      </p:sp>
      <p:pic>
        <p:nvPicPr>
          <p:cNvPr id="17410" name="Picture 2" descr="http://theweb-coder.com/wp-content/uploads/2011/06/f25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785926"/>
            <a:ext cx="2867025" cy="2990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Obiective</a:t>
            </a:r>
            <a:r>
              <a:rPr lang="en-US" dirty="0" smtClean="0"/>
              <a:t> </a:t>
            </a:r>
            <a:r>
              <a:rPr lang="en-US" dirty="0" err="1" smtClean="0"/>
              <a:t>participan</a:t>
            </a:r>
            <a:r>
              <a:rPr lang="ro-RO" dirty="0" smtClean="0"/>
              <a:t>ţ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Proiectul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ro-RO" dirty="0" smtClean="0"/>
              <a:t>împărţit în mai multe etape. La începutul fiecărei etapă participanţii vor primi cerinţele si termenele de finalizare</a:t>
            </a:r>
            <a:r>
              <a:rPr lang="en-US" dirty="0" smtClean="0"/>
              <a:t>;</a:t>
            </a:r>
            <a:endParaRPr lang="ro-RO" dirty="0" smtClean="0"/>
          </a:p>
          <a:p>
            <a:r>
              <a:rPr lang="ro-RO" dirty="0" smtClean="0"/>
              <a:t>Participanţii vor fi implica</a:t>
            </a:r>
            <a:r>
              <a:rPr lang="ro-RO" dirty="0" smtClean="0"/>
              <a:t>ţ</a:t>
            </a:r>
            <a:r>
              <a:rPr lang="ro-RO" dirty="0" smtClean="0"/>
              <a:t>i in de</a:t>
            </a:r>
            <a:r>
              <a:rPr lang="en-US" dirty="0" err="1" smtClean="0"/>
              <a:t>zvoltarea</a:t>
            </a:r>
            <a:r>
              <a:rPr lang="en-US" dirty="0" smtClean="0"/>
              <a:t> </a:t>
            </a:r>
            <a:r>
              <a:rPr lang="en-US" dirty="0" err="1" smtClean="0"/>
              <a:t>nivelelor</a:t>
            </a:r>
            <a:r>
              <a:rPr lang="en-US" dirty="0" smtClean="0"/>
              <a:t> 1 </a:t>
            </a:r>
            <a:r>
              <a:rPr lang="ro-RO" dirty="0" smtClean="0"/>
              <a:t>şi</a:t>
            </a:r>
            <a:r>
              <a:rPr lang="en-US" dirty="0" smtClean="0"/>
              <a:t> 2 (in </a:t>
            </a:r>
            <a:r>
              <a:rPr lang="en-US" dirty="0" err="1" smtClean="0"/>
              <a:t>cea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mare parte Java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smtClean="0"/>
              <a:t>Object-relational </a:t>
            </a:r>
            <a:r>
              <a:rPr lang="en-US" dirty="0" smtClean="0"/>
              <a:t>mapping)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en-US" dirty="0" err="1" smtClean="0"/>
              <a:t>Participan</a:t>
            </a:r>
            <a:r>
              <a:rPr lang="ro-RO" dirty="0" smtClean="0"/>
              <a:t>ţii vor primi detaliile nivelului 3 </a:t>
            </a:r>
            <a:r>
              <a:rPr lang="en-US" dirty="0" smtClean="0"/>
              <a:t>(</a:t>
            </a:r>
            <a:r>
              <a:rPr lang="en-US" dirty="0" err="1" smtClean="0"/>
              <a:t>structura</a:t>
            </a:r>
            <a:r>
              <a:rPr lang="en-US" dirty="0" smtClean="0"/>
              <a:t> </a:t>
            </a:r>
            <a:r>
              <a:rPr lang="en-US" dirty="0" err="1" smtClean="0"/>
              <a:t>bazei</a:t>
            </a:r>
            <a:r>
              <a:rPr lang="en-US" dirty="0" smtClean="0"/>
              <a:t> de date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continut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test). </a:t>
            </a:r>
            <a:r>
              <a:rPr lang="en-US" dirty="0" err="1" smtClean="0"/>
              <a:t>Structura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con</a:t>
            </a:r>
            <a:r>
              <a:rPr lang="ro-RO" dirty="0" smtClean="0"/>
              <a:t>ţinutul se vor modifica la începutul fiecărei etapă</a:t>
            </a:r>
            <a:r>
              <a:rPr lang="en-US" dirty="0" smtClean="0"/>
              <a:t>, </a:t>
            </a:r>
            <a:r>
              <a:rPr lang="ro-RO" dirty="0" smtClean="0"/>
              <a:t>şi anume se vor adauga structuri noi pentru a fi compatibile cu noile cerinţe</a:t>
            </a:r>
            <a:r>
              <a:rPr lang="en-US" dirty="0" smtClean="0"/>
              <a:t>;</a:t>
            </a:r>
            <a:endParaRPr lang="ro-RO" dirty="0" smtClean="0"/>
          </a:p>
          <a:p>
            <a:r>
              <a:rPr lang="ro-RO" dirty="0" smtClean="0"/>
              <a:t>Fiecare participant sau grup de participanţi va lucra în propriul mediu de dezvoltare, nefiind nevoie de o legătura cu o bază de date a organizatorului. Toate tehnologiile alese sunt disponibile gratuit pe internet, ele putând fi instalate pe calculatoarele personale.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S Template 1">
  <a:themeElements>
    <a:clrScheme name="5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Vlastn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2303D"/>
          </a:buClr>
          <a:buSzTx/>
          <a:buFont typeface="Wingdings 2" pitchFamily="18" charset="2"/>
          <a:buNone/>
          <a:tabLst/>
          <a:defRPr kumimoji="0" lang="cs-CZ" sz="1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2303D"/>
          </a:buClr>
          <a:buSzTx/>
          <a:buFont typeface="Wingdings 2" pitchFamily="18" charset="2"/>
          <a:buNone/>
          <a:tabLst/>
          <a:defRPr kumimoji="0" lang="cs-CZ" sz="1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5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PS Template 2">
  <a:themeElements>
    <a:clrScheme name="19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9_Vlastn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2303D"/>
          </a:buClr>
          <a:buSzTx/>
          <a:buFont typeface="Wingdings 2" pitchFamily="18" charset="2"/>
          <a:buNone/>
          <a:tabLst/>
          <a:defRPr kumimoji="0" lang="cs-CZ" sz="1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2303D"/>
          </a:buClr>
          <a:buSzTx/>
          <a:buFont typeface="Wingdings 2" pitchFamily="18" charset="2"/>
          <a:buNone/>
          <a:tabLst/>
          <a:defRPr kumimoji="0" lang="cs-CZ" sz="1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9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prezentare proiect</Template>
  <TotalTime>140</TotalTime>
  <Words>465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APS Template 1</vt:lpstr>
      <vt:lpstr>APS Template 2</vt:lpstr>
      <vt:lpstr>Fotografie</vt:lpstr>
      <vt:lpstr>Slide 1</vt:lpstr>
      <vt:lpstr>Dezvoltarea unui sistem informatic de administrare a creanţelor</vt:lpstr>
      <vt:lpstr>Despre companie</vt:lpstr>
      <vt:lpstr>Scopul proiectului</vt:lpstr>
      <vt:lpstr>Tehnologii folosite</vt:lpstr>
      <vt:lpstr>Obiective participanţi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Criser</dc:creator>
  <cp:lastModifiedBy>Criser</cp:lastModifiedBy>
  <cp:revision>23</cp:revision>
  <dcterms:created xsi:type="dcterms:W3CDTF">2012-10-10T12:57:58Z</dcterms:created>
  <dcterms:modified xsi:type="dcterms:W3CDTF">2012-10-10T15:18:16Z</dcterms:modified>
</cp:coreProperties>
</file>